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06" r:id="rId1"/>
  </p:sldMasterIdLst>
  <p:notesMasterIdLst>
    <p:notesMasterId r:id="rId57"/>
  </p:notesMasterIdLst>
  <p:handoutMasterIdLst>
    <p:handoutMasterId r:id="rId58"/>
  </p:handoutMasterIdLst>
  <p:sldIdLst>
    <p:sldId id="591" r:id="rId2"/>
    <p:sldId id="323" r:id="rId3"/>
    <p:sldId id="605" r:id="rId4"/>
    <p:sldId id="619" r:id="rId5"/>
    <p:sldId id="602" r:id="rId6"/>
    <p:sldId id="604" r:id="rId7"/>
    <p:sldId id="848" r:id="rId8"/>
    <p:sldId id="607" r:id="rId9"/>
    <p:sldId id="617" r:id="rId10"/>
    <p:sldId id="851" r:id="rId11"/>
    <p:sldId id="855" r:id="rId12"/>
    <p:sldId id="849" r:id="rId13"/>
    <p:sldId id="854" r:id="rId14"/>
    <p:sldId id="857" r:id="rId15"/>
    <p:sldId id="853" r:id="rId16"/>
    <p:sldId id="852" r:id="rId17"/>
    <p:sldId id="856" r:id="rId18"/>
    <p:sldId id="860" r:id="rId19"/>
    <p:sldId id="862" r:id="rId20"/>
    <p:sldId id="618" r:id="rId21"/>
    <p:sldId id="863" r:id="rId22"/>
    <p:sldId id="861" r:id="rId23"/>
    <p:sldId id="865" r:id="rId24"/>
    <p:sldId id="864" r:id="rId25"/>
    <p:sldId id="867" r:id="rId26"/>
    <p:sldId id="868" r:id="rId27"/>
    <p:sldId id="866" r:id="rId28"/>
    <p:sldId id="858" r:id="rId29"/>
    <p:sldId id="875" r:id="rId30"/>
    <p:sldId id="869" r:id="rId31"/>
    <p:sldId id="871" r:id="rId32"/>
    <p:sldId id="872" r:id="rId33"/>
    <p:sldId id="850" r:id="rId34"/>
    <p:sldId id="870" r:id="rId35"/>
    <p:sldId id="873" r:id="rId36"/>
    <p:sldId id="877" r:id="rId37"/>
    <p:sldId id="874" r:id="rId38"/>
    <p:sldId id="876" r:id="rId39"/>
    <p:sldId id="878" r:id="rId40"/>
    <p:sldId id="881" r:id="rId41"/>
    <p:sldId id="879" r:id="rId42"/>
    <p:sldId id="880" r:id="rId43"/>
    <p:sldId id="883" r:id="rId44"/>
    <p:sldId id="885" r:id="rId45"/>
    <p:sldId id="882" r:id="rId46"/>
    <p:sldId id="884" r:id="rId47"/>
    <p:sldId id="887" r:id="rId48"/>
    <p:sldId id="886" r:id="rId49"/>
    <p:sldId id="888" r:id="rId50"/>
    <p:sldId id="889" r:id="rId51"/>
    <p:sldId id="891" r:id="rId52"/>
    <p:sldId id="892" r:id="rId53"/>
    <p:sldId id="893" r:id="rId54"/>
    <p:sldId id="890" r:id="rId55"/>
    <p:sldId id="611" r:id="rId56"/>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2" pos="359" userDrawn="1">
          <p15:clr>
            <a:srgbClr val="A4A3A4"/>
          </p15:clr>
        </p15:guide>
        <p15:guide id="24" orient="horz" pos="3908" userDrawn="1">
          <p15:clr>
            <a:srgbClr val="A4A3A4"/>
          </p15:clr>
        </p15:guide>
        <p15:guide id="25" orient="horz" pos="933" userDrawn="1">
          <p15:clr>
            <a:srgbClr val="A4A3A4"/>
          </p15:clr>
        </p15:guide>
        <p15:guide id="27" pos="7319" userDrawn="1">
          <p15:clr>
            <a:srgbClr val="A4A3A4"/>
          </p15:clr>
        </p15:guide>
        <p15:guide id="28" orient="horz" pos="1101" userDrawn="1">
          <p15:clr>
            <a:srgbClr val="A4A3A4"/>
          </p15:clr>
        </p15:guide>
        <p15:guide id="29" orient="horz" pos="4083" userDrawn="1">
          <p15:clr>
            <a:srgbClr val="A4A3A4"/>
          </p15:clr>
        </p15:guide>
        <p15:guide id="30" orient="horz" pos="401"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nt Hainsworth" initials="BH" lastIdx="22" clrIdx="0">
    <p:extLst>
      <p:ext uri="{19B8F6BF-5375-455C-9EA6-DF929625EA0E}">
        <p15:presenceInfo xmlns:p15="http://schemas.microsoft.com/office/powerpoint/2012/main" userId="S-1-5-21-1801674531-1788223648-725345543-124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9D0C"/>
    <a:srgbClr val="B7B7B7"/>
    <a:srgbClr val="F1F4F4"/>
    <a:srgbClr val="ECEFEF"/>
    <a:srgbClr val="7F4637"/>
    <a:srgbClr val="5C3F22"/>
    <a:srgbClr val="E8FBF8"/>
    <a:srgbClr val="D2EEF7"/>
    <a:srgbClr val="D9F6FF"/>
    <a:srgbClr val="D67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85" autoAdjust="0"/>
    <p:restoredTop sz="95232" autoAdjust="0"/>
  </p:normalViewPr>
  <p:slideViewPr>
    <p:cSldViewPr snapToGrid="0">
      <p:cViewPr varScale="1">
        <p:scale>
          <a:sx n="86" d="100"/>
          <a:sy n="86" d="100"/>
        </p:scale>
        <p:origin x="816" y="58"/>
      </p:cViewPr>
      <p:guideLst>
        <p:guide pos="359"/>
        <p:guide orient="horz" pos="3908"/>
        <p:guide orient="horz" pos="933"/>
        <p:guide pos="7319"/>
        <p:guide orient="horz" pos="1101"/>
        <p:guide orient="horz" pos="4083"/>
        <p:guide orient="horz" pos="401"/>
      </p:guideLst>
    </p:cSldViewPr>
  </p:slideViewPr>
  <p:outlineViewPr>
    <p:cViewPr>
      <p:scale>
        <a:sx n="20" d="100"/>
        <a:sy n="20" d="100"/>
      </p:scale>
      <p:origin x="0" y="-17632"/>
    </p:cViewPr>
  </p:outlineViewPr>
  <p:notesTextViewPr>
    <p:cViewPr>
      <p:scale>
        <a:sx n="120" d="100"/>
        <a:sy n="120" d="100"/>
      </p:scale>
      <p:origin x="0" y="0"/>
    </p:cViewPr>
  </p:notesTextViewPr>
  <p:sorterViewPr>
    <p:cViewPr>
      <p:scale>
        <a:sx n="106" d="100"/>
        <a:sy n="106" d="100"/>
      </p:scale>
      <p:origin x="0" y="0"/>
    </p:cViewPr>
  </p:sorterViewPr>
  <p:notesViewPr>
    <p:cSldViewPr snapToGrid="0">
      <p:cViewPr varScale="1">
        <p:scale>
          <a:sx n="83" d="100"/>
          <a:sy n="83" d="100"/>
        </p:scale>
        <p:origin x="3952" y="21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a:solidFill>
                  <a:schemeClr val="accent1"/>
                </a:solidFill>
                <a:latin typeface="Salesforce Sans"/>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2017.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a:t>Copyright Salesforce 2017.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effectLst/>
              <a:latin typeface="Salesforce Sans"/>
              <a:ea typeface="+mn-ea"/>
              <a:cs typeface="+mn-cs"/>
            </a:endParaRPr>
          </a:p>
        </p:txBody>
      </p:sp>
    </p:spTree>
    <p:extLst>
      <p:ext uri="{BB962C8B-B14F-4D97-AF65-F5344CB8AC3E}">
        <p14:creationId xmlns:p14="http://schemas.microsoft.com/office/powerpoint/2010/main" val="4275570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rtl="0" fontAlgn="base"/>
            <a:r>
              <a:rPr lang="en-US" sz="1000" b="0" i="0" u="none" strike="noStrike" kern="1200" dirty="0">
                <a:solidFill>
                  <a:schemeClr val="tx1"/>
                </a:solidFill>
                <a:effectLst/>
                <a:latin typeface="Salesforce Sans"/>
                <a:ea typeface="+mn-ea"/>
                <a:cs typeface="+mn-cs"/>
              </a:rPr>
              <a:t>- Helps our customers deliver a unified customer experience by making our products for B2C Service and Commerce and multiple Service Cloud orgs work together more seamlessly.</a:t>
            </a:r>
          </a:p>
          <a:p>
            <a:pPr rtl="0" fontAlgn="base"/>
            <a:r>
              <a:rPr lang="en-US" sz="1000" b="0" i="0" u="none" strike="noStrike" kern="1200" dirty="0">
                <a:solidFill>
                  <a:schemeClr val="tx1"/>
                </a:solidFill>
                <a:effectLst/>
                <a:latin typeface="Salesforce Sans"/>
                <a:ea typeface="+mn-ea"/>
                <a:cs typeface="+mn-cs"/>
              </a:rPr>
              <a:t>- Gives Admins a central place and </a:t>
            </a:r>
            <a:r>
              <a:rPr lang="en-US" sz="1000" b="1" i="0" u="sng" strike="noStrike" kern="1200" dirty="0">
                <a:solidFill>
                  <a:schemeClr val="tx1"/>
                </a:solidFill>
                <a:effectLst/>
                <a:latin typeface="Salesforce Sans"/>
                <a:ea typeface="+mn-ea"/>
                <a:cs typeface="+mn-cs"/>
              </a:rPr>
              <a:t>a click based UI to</a:t>
            </a:r>
            <a:r>
              <a:rPr lang="en-US" sz="1000" b="1" i="0" u="none" strike="noStrike" kern="1200" dirty="0">
                <a:solidFill>
                  <a:schemeClr val="tx1"/>
                </a:solidFill>
                <a:effectLst/>
                <a:latin typeface="Salesforce Sans"/>
                <a:ea typeface="+mn-ea"/>
                <a:cs typeface="+mn-cs"/>
              </a:rPr>
              <a:t> </a:t>
            </a:r>
            <a:r>
              <a:rPr lang="en-US" sz="1000" b="0" i="0" u="none" strike="noStrike" kern="1200" dirty="0">
                <a:solidFill>
                  <a:schemeClr val="tx1"/>
                </a:solidFill>
                <a:effectLst/>
                <a:latin typeface="Salesforce Sans"/>
                <a:ea typeface="+mn-ea"/>
                <a:cs typeface="+mn-cs"/>
              </a:rPr>
              <a:t>build connectivity across the apps in a trusted and secure environment</a:t>
            </a:r>
          </a:p>
          <a:p>
            <a:pPr rtl="0" fontAlgn="base"/>
            <a:r>
              <a:rPr lang="en-US" sz="1000" b="0" i="0" u="none" strike="noStrike" kern="1200" dirty="0">
                <a:solidFill>
                  <a:schemeClr val="tx1"/>
                </a:solidFill>
                <a:effectLst/>
                <a:latin typeface="Salesforce Sans"/>
                <a:ea typeface="+mn-ea"/>
                <a:cs typeface="+mn-cs"/>
              </a:rPr>
              <a:t>- Builds an ID that is the foundation of connected experiences</a:t>
            </a:r>
          </a:p>
          <a:p>
            <a:pPr rtl="0" fontAlgn="base"/>
            <a:r>
              <a:rPr lang="en-US" sz="1000" b="0" i="0" u="none" strike="noStrike" kern="1200" dirty="0">
                <a:solidFill>
                  <a:schemeClr val="tx1"/>
                </a:solidFill>
                <a:effectLst/>
                <a:latin typeface="Salesforce Sans"/>
                <a:ea typeface="+mn-ea"/>
                <a:cs typeface="+mn-cs"/>
              </a:rPr>
              <a:t>- Powers cross-channel experiences that are delivered in pre-built packages in Service and Commerce</a:t>
            </a:r>
          </a:p>
          <a:p>
            <a:pPr rtl="0" fontAlgn="base"/>
            <a:r>
              <a:rPr lang="en-US" sz="1000" b="0" i="0" u="none" strike="noStrike" kern="1200" dirty="0">
                <a:solidFill>
                  <a:schemeClr val="tx1"/>
                </a:solidFill>
                <a:effectLst/>
                <a:latin typeface="Salesforce Sans"/>
                <a:ea typeface="+mn-ea"/>
                <a:cs typeface="+mn-cs"/>
              </a:rPr>
              <a:t>- </a:t>
            </a:r>
            <a:r>
              <a:rPr lang="en-US" sz="1200" b="0" i="0" u="none" strike="noStrike" kern="1200" dirty="0">
                <a:solidFill>
                  <a:schemeClr val="tx1"/>
                </a:solidFill>
                <a:effectLst/>
                <a:latin typeface="+mn-lt"/>
                <a:ea typeface="+mn-ea"/>
                <a:cs typeface="+mn-cs"/>
              </a:rPr>
              <a:t>Custom experiences can be built to connect multiple orgs. in Lightning Platform around individual contacts or person accounts</a:t>
            </a:r>
          </a:p>
          <a:p>
            <a:pPr rtl="0"/>
            <a:br>
              <a:rPr lang="en-US" b="0" dirty="0">
                <a:effectLst/>
              </a:rPr>
            </a:br>
            <a:r>
              <a:rPr lang="en-US" sz="1000" b="1" i="0" u="none" strike="noStrike" kern="1200" dirty="0">
                <a:solidFill>
                  <a:schemeClr val="tx1"/>
                </a:solidFill>
                <a:effectLst/>
                <a:latin typeface="Salesforce Sans"/>
                <a:ea typeface="+mn-ea"/>
                <a:cs typeface="+mn-cs"/>
              </a:rPr>
              <a:t>Talk Track</a:t>
            </a:r>
            <a:endParaRPr lang="en-US" b="0" dirty="0">
              <a:effectLst/>
            </a:endParaRPr>
          </a:p>
          <a:p>
            <a:pPr rtl="0"/>
            <a:r>
              <a:rPr lang="en-US" sz="1000" b="0" i="0" u="none" strike="noStrike" kern="1200" dirty="0">
                <a:solidFill>
                  <a:schemeClr val="tx1"/>
                </a:solidFill>
                <a:effectLst/>
                <a:latin typeface="Salesforce Sans"/>
                <a:ea typeface="+mn-ea"/>
                <a:cs typeface="+mn-cs"/>
              </a:rPr>
              <a:t>Customer 360 Data Manager gives you one place to centrally establish trusted, secure connectivity across your Salesforce applications. We’re doing away with point to point connectivity and giving you a central hub with a click based UI to manage how apps connect and the data management tools necessary to power connected experience. In the Customer 360 Data Manager you’ll find a robust set of functionality that takes data from the connected systems and creates a single ID for individuals and an accurate, up to date Contact Profile. With point and click ease, Admins will enable new, cross-channel experiences like surfacing data right from Commerce Cloud B2C into an Agent Console in Service Cloud.</a:t>
            </a:r>
            <a:endParaRPr lang="en-US" b="0" dirty="0">
              <a:effectLst/>
            </a:endParaRPr>
          </a:p>
          <a:p>
            <a:br>
              <a:rPr lang="en-US" dirty="0"/>
            </a:br>
            <a:endParaRPr lang="en-US" dirty="0"/>
          </a:p>
        </p:txBody>
      </p:sp>
    </p:spTree>
    <p:extLst>
      <p:ext uri="{BB962C8B-B14F-4D97-AF65-F5344CB8AC3E}">
        <p14:creationId xmlns:p14="http://schemas.microsoft.com/office/powerpoint/2010/main" val="17517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1896011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rtl="0" fontAlgn="base"/>
            <a:r>
              <a:rPr lang="en-US" sz="1000" b="0" i="0" u="none" strike="noStrike" kern="1200" dirty="0">
                <a:solidFill>
                  <a:schemeClr val="tx1"/>
                </a:solidFill>
                <a:effectLst/>
                <a:latin typeface="Salesforce Sans"/>
                <a:ea typeface="+mn-ea"/>
                <a:cs typeface="+mn-cs"/>
              </a:rPr>
              <a:t>- Helps our customers deliver a unified customer experience by making our products for B2C Service and Commerce and multiple Service Cloud orgs work together more seamlessly.</a:t>
            </a:r>
          </a:p>
          <a:p>
            <a:pPr rtl="0" fontAlgn="base"/>
            <a:r>
              <a:rPr lang="en-US" sz="1000" b="0" i="0" u="none" strike="noStrike" kern="1200" dirty="0">
                <a:solidFill>
                  <a:schemeClr val="tx1"/>
                </a:solidFill>
                <a:effectLst/>
                <a:latin typeface="Salesforce Sans"/>
                <a:ea typeface="+mn-ea"/>
                <a:cs typeface="+mn-cs"/>
              </a:rPr>
              <a:t>- Gives Admins a central place and </a:t>
            </a:r>
            <a:r>
              <a:rPr lang="en-US" sz="1000" b="1" i="0" u="sng" strike="noStrike" kern="1200" dirty="0">
                <a:solidFill>
                  <a:schemeClr val="tx1"/>
                </a:solidFill>
                <a:effectLst/>
                <a:latin typeface="Salesforce Sans"/>
                <a:ea typeface="+mn-ea"/>
                <a:cs typeface="+mn-cs"/>
              </a:rPr>
              <a:t>a click based UI to</a:t>
            </a:r>
            <a:r>
              <a:rPr lang="en-US" sz="1000" b="1" i="0" u="none" strike="noStrike" kern="1200" dirty="0">
                <a:solidFill>
                  <a:schemeClr val="tx1"/>
                </a:solidFill>
                <a:effectLst/>
                <a:latin typeface="Salesforce Sans"/>
                <a:ea typeface="+mn-ea"/>
                <a:cs typeface="+mn-cs"/>
              </a:rPr>
              <a:t> </a:t>
            </a:r>
            <a:r>
              <a:rPr lang="en-US" sz="1000" b="0" i="0" u="none" strike="noStrike" kern="1200" dirty="0">
                <a:solidFill>
                  <a:schemeClr val="tx1"/>
                </a:solidFill>
                <a:effectLst/>
                <a:latin typeface="Salesforce Sans"/>
                <a:ea typeface="+mn-ea"/>
                <a:cs typeface="+mn-cs"/>
              </a:rPr>
              <a:t>build connectivity across the apps in a trusted and secure environment</a:t>
            </a:r>
          </a:p>
          <a:p>
            <a:pPr rtl="0" fontAlgn="base"/>
            <a:r>
              <a:rPr lang="en-US" sz="1000" b="0" i="0" u="none" strike="noStrike" kern="1200" dirty="0">
                <a:solidFill>
                  <a:schemeClr val="tx1"/>
                </a:solidFill>
                <a:effectLst/>
                <a:latin typeface="Salesforce Sans"/>
                <a:ea typeface="+mn-ea"/>
                <a:cs typeface="+mn-cs"/>
              </a:rPr>
              <a:t>- Builds an ID that is the foundation of connected experiences</a:t>
            </a:r>
          </a:p>
          <a:p>
            <a:pPr rtl="0" fontAlgn="base"/>
            <a:r>
              <a:rPr lang="en-US" sz="1000" b="0" i="0" u="none" strike="noStrike" kern="1200" dirty="0">
                <a:solidFill>
                  <a:schemeClr val="tx1"/>
                </a:solidFill>
                <a:effectLst/>
                <a:latin typeface="Salesforce Sans"/>
                <a:ea typeface="+mn-ea"/>
                <a:cs typeface="+mn-cs"/>
              </a:rPr>
              <a:t>- Powers cross-channel experiences that are delivered in pre-built packages in Service and Commerce</a:t>
            </a:r>
          </a:p>
          <a:p>
            <a:pPr rtl="0" fontAlgn="base"/>
            <a:r>
              <a:rPr lang="en-US" sz="1000" b="0" i="0" u="none" strike="noStrike" kern="1200" dirty="0">
                <a:solidFill>
                  <a:schemeClr val="tx1"/>
                </a:solidFill>
                <a:effectLst/>
                <a:latin typeface="Salesforce Sans"/>
                <a:ea typeface="+mn-ea"/>
                <a:cs typeface="+mn-cs"/>
              </a:rPr>
              <a:t>- </a:t>
            </a:r>
            <a:r>
              <a:rPr lang="en-US" sz="1200" b="0" i="0" u="none" strike="noStrike" kern="1200" dirty="0">
                <a:solidFill>
                  <a:schemeClr val="tx1"/>
                </a:solidFill>
                <a:effectLst/>
                <a:latin typeface="+mn-lt"/>
                <a:ea typeface="+mn-ea"/>
                <a:cs typeface="+mn-cs"/>
              </a:rPr>
              <a:t>Custom experiences can be built to connect multiple orgs. in Lightning Platform around individual contacts or person accounts</a:t>
            </a:r>
          </a:p>
          <a:p>
            <a:pPr rtl="0"/>
            <a:br>
              <a:rPr lang="en-US" b="0" dirty="0">
                <a:effectLst/>
              </a:rPr>
            </a:br>
            <a:r>
              <a:rPr lang="en-US" sz="1000" b="1" i="0" u="none" strike="noStrike" kern="1200" dirty="0">
                <a:solidFill>
                  <a:schemeClr val="tx1"/>
                </a:solidFill>
                <a:effectLst/>
                <a:latin typeface="Salesforce Sans"/>
                <a:ea typeface="+mn-ea"/>
                <a:cs typeface="+mn-cs"/>
              </a:rPr>
              <a:t>Talk Track</a:t>
            </a:r>
            <a:endParaRPr lang="en-US" b="0" dirty="0">
              <a:effectLst/>
            </a:endParaRPr>
          </a:p>
          <a:p>
            <a:pPr rtl="0"/>
            <a:r>
              <a:rPr lang="en-US" sz="1000" b="0" i="0" u="none" strike="noStrike" kern="1200" dirty="0">
                <a:solidFill>
                  <a:schemeClr val="tx1"/>
                </a:solidFill>
                <a:effectLst/>
                <a:latin typeface="Salesforce Sans"/>
                <a:ea typeface="+mn-ea"/>
                <a:cs typeface="+mn-cs"/>
              </a:rPr>
              <a:t>Customer 360 Data Manager gives you one place to centrally establish trusted, secure connectivity across your Salesforce applications. We’re doing away with point to point connectivity and giving you a central hub with a click based UI to manage how apps connect and the data management tools necessary to power connected experience. In the Customer 360 Data Manager you’ll find a robust set of functionality that takes data from the connected systems and creates a single ID for individuals and an accurate, up to date Contact Profile. With point and click ease, Admins will enable new, cross-channel experiences like surfacing data right from Commerce Cloud B2C into an Agent Console in Service Cloud.</a:t>
            </a:r>
            <a:endParaRPr lang="en-US" b="0" dirty="0">
              <a:effectLst/>
            </a:endParaRPr>
          </a:p>
          <a:p>
            <a:br>
              <a:rPr lang="en-US" dirty="0"/>
            </a:br>
            <a:endParaRPr lang="en-US" dirty="0"/>
          </a:p>
        </p:txBody>
      </p:sp>
    </p:spTree>
    <p:extLst>
      <p:ext uri="{BB962C8B-B14F-4D97-AF65-F5344CB8AC3E}">
        <p14:creationId xmlns:p14="http://schemas.microsoft.com/office/powerpoint/2010/main" val="2482774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960332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128284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rtl="0" fontAlgn="base"/>
            <a:r>
              <a:rPr lang="en-US" sz="1000" b="0" i="0" u="none" strike="noStrike" kern="1200" dirty="0">
                <a:solidFill>
                  <a:schemeClr val="tx1"/>
                </a:solidFill>
                <a:effectLst/>
                <a:latin typeface="Salesforce Sans"/>
                <a:ea typeface="+mn-ea"/>
                <a:cs typeface="+mn-cs"/>
              </a:rPr>
              <a:t>- Helps our customers deliver a unified customer experience by making our products for B2C Service and Commerce and multiple Service Cloud orgs work together more seamlessly.</a:t>
            </a:r>
          </a:p>
          <a:p>
            <a:pPr rtl="0" fontAlgn="base"/>
            <a:r>
              <a:rPr lang="en-US" sz="1000" b="0" i="0" u="none" strike="noStrike" kern="1200" dirty="0">
                <a:solidFill>
                  <a:schemeClr val="tx1"/>
                </a:solidFill>
                <a:effectLst/>
                <a:latin typeface="Salesforce Sans"/>
                <a:ea typeface="+mn-ea"/>
                <a:cs typeface="+mn-cs"/>
              </a:rPr>
              <a:t>- Gives Admins a central place and </a:t>
            </a:r>
            <a:r>
              <a:rPr lang="en-US" sz="1000" b="1" i="0" u="sng" strike="noStrike" kern="1200" dirty="0">
                <a:solidFill>
                  <a:schemeClr val="tx1"/>
                </a:solidFill>
                <a:effectLst/>
                <a:latin typeface="Salesforce Sans"/>
                <a:ea typeface="+mn-ea"/>
                <a:cs typeface="+mn-cs"/>
              </a:rPr>
              <a:t>a click based UI to</a:t>
            </a:r>
            <a:r>
              <a:rPr lang="en-US" sz="1000" b="1" i="0" u="none" strike="noStrike" kern="1200" dirty="0">
                <a:solidFill>
                  <a:schemeClr val="tx1"/>
                </a:solidFill>
                <a:effectLst/>
                <a:latin typeface="Salesforce Sans"/>
                <a:ea typeface="+mn-ea"/>
                <a:cs typeface="+mn-cs"/>
              </a:rPr>
              <a:t> </a:t>
            </a:r>
            <a:r>
              <a:rPr lang="en-US" sz="1000" b="0" i="0" u="none" strike="noStrike" kern="1200" dirty="0">
                <a:solidFill>
                  <a:schemeClr val="tx1"/>
                </a:solidFill>
                <a:effectLst/>
                <a:latin typeface="Salesforce Sans"/>
                <a:ea typeface="+mn-ea"/>
                <a:cs typeface="+mn-cs"/>
              </a:rPr>
              <a:t>build connectivity across the apps in a trusted and secure environment</a:t>
            </a:r>
          </a:p>
          <a:p>
            <a:pPr rtl="0" fontAlgn="base"/>
            <a:r>
              <a:rPr lang="en-US" sz="1000" b="0" i="0" u="none" strike="noStrike" kern="1200" dirty="0">
                <a:solidFill>
                  <a:schemeClr val="tx1"/>
                </a:solidFill>
                <a:effectLst/>
                <a:latin typeface="Salesforce Sans"/>
                <a:ea typeface="+mn-ea"/>
                <a:cs typeface="+mn-cs"/>
              </a:rPr>
              <a:t>- Builds an ID that is the foundation of connected experiences</a:t>
            </a:r>
          </a:p>
          <a:p>
            <a:pPr rtl="0" fontAlgn="base"/>
            <a:r>
              <a:rPr lang="en-US" sz="1000" b="0" i="0" u="none" strike="noStrike" kern="1200" dirty="0">
                <a:solidFill>
                  <a:schemeClr val="tx1"/>
                </a:solidFill>
                <a:effectLst/>
                <a:latin typeface="Salesforce Sans"/>
                <a:ea typeface="+mn-ea"/>
                <a:cs typeface="+mn-cs"/>
              </a:rPr>
              <a:t>- Powers cross-channel experiences that are delivered in pre-built packages in Service and Commerce</a:t>
            </a:r>
          </a:p>
          <a:p>
            <a:pPr rtl="0" fontAlgn="base"/>
            <a:r>
              <a:rPr lang="en-US" sz="1000" b="0" i="0" u="none" strike="noStrike" kern="1200" dirty="0">
                <a:solidFill>
                  <a:schemeClr val="tx1"/>
                </a:solidFill>
                <a:effectLst/>
                <a:latin typeface="Salesforce Sans"/>
                <a:ea typeface="+mn-ea"/>
                <a:cs typeface="+mn-cs"/>
              </a:rPr>
              <a:t>- </a:t>
            </a:r>
            <a:r>
              <a:rPr lang="en-US" sz="1200" b="0" i="0" u="none" strike="noStrike" kern="1200" dirty="0">
                <a:solidFill>
                  <a:schemeClr val="tx1"/>
                </a:solidFill>
                <a:effectLst/>
                <a:latin typeface="+mn-lt"/>
                <a:ea typeface="+mn-ea"/>
                <a:cs typeface="+mn-cs"/>
              </a:rPr>
              <a:t>Custom experiences can be built to connect multiple orgs. in Lightning Platform around individual contacts or person accounts</a:t>
            </a:r>
          </a:p>
          <a:p>
            <a:pPr rtl="0"/>
            <a:br>
              <a:rPr lang="en-US" b="0" dirty="0">
                <a:effectLst/>
              </a:rPr>
            </a:br>
            <a:r>
              <a:rPr lang="en-US" sz="1000" b="1" i="0" u="none" strike="noStrike" kern="1200" dirty="0">
                <a:solidFill>
                  <a:schemeClr val="tx1"/>
                </a:solidFill>
                <a:effectLst/>
                <a:latin typeface="Salesforce Sans"/>
                <a:ea typeface="+mn-ea"/>
                <a:cs typeface="+mn-cs"/>
              </a:rPr>
              <a:t>Talk Track</a:t>
            </a:r>
            <a:endParaRPr lang="en-US" b="0" dirty="0">
              <a:effectLst/>
            </a:endParaRPr>
          </a:p>
          <a:p>
            <a:pPr rtl="0"/>
            <a:r>
              <a:rPr lang="en-US" sz="1000" b="0" i="0" u="none" strike="noStrike" kern="1200" dirty="0">
                <a:solidFill>
                  <a:schemeClr val="tx1"/>
                </a:solidFill>
                <a:effectLst/>
                <a:latin typeface="Salesforce Sans"/>
                <a:ea typeface="+mn-ea"/>
                <a:cs typeface="+mn-cs"/>
              </a:rPr>
              <a:t>Customer 360 Data Manager gives you one place to centrally establish trusted, secure connectivity across your Salesforce applications. We’re doing away with point to point connectivity and giving you a central hub with a click based UI to manage how apps connect and the data management tools necessary to power connected experience. In the Customer 360 Data Manager you’ll find a robust set of functionality that takes data from the connected systems and creates a single ID for individuals and an accurate, up to date Contact Profile. With point and click ease, Admins will enable new, cross-channel experiences like surfacing data right from Commerce Cloud B2C into an Agent Console in Service Cloud.</a:t>
            </a:r>
            <a:endParaRPr lang="en-US" b="0" dirty="0">
              <a:effectLst/>
            </a:endParaRPr>
          </a:p>
          <a:p>
            <a:br>
              <a:rPr lang="en-US" dirty="0"/>
            </a:br>
            <a:endParaRPr lang="en-US" dirty="0"/>
          </a:p>
        </p:txBody>
      </p:sp>
    </p:spTree>
    <p:extLst>
      <p:ext uri="{BB962C8B-B14F-4D97-AF65-F5344CB8AC3E}">
        <p14:creationId xmlns:p14="http://schemas.microsoft.com/office/powerpoint/2010/main" val="2794740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rtl="0" fontAlgn="base"/>
            <a:r>
              <a:rPr lang="en-US" sz="1000" b="0" i="0" u="none" strike="noStrike" kern="1200" dirty="0">
                <a:solidFill>
                  <a:schemeClr val="tx1"/>
                </a:solidFill>
                <a:effectLst/>
                <a:latin typeface="Salesforce Sans"/>
                <a:ea typeface="+mn-ea"/>
                <a:cs typeface="+mn-cs"/>
              </a:rPr>
              <a:t>- Helps our customers deliver a unified customer experience by making our products for B2C Service and Commerce and multiple Service Cloud orgs work together more seamlessly.</a:t>
            </a:r>
          </a:p>
          <a:p>
            <a:pPr rtl="0" fontAlgn="base"/>
            <a:r>
              <a:rPr lang="en-US" sz="1000" b="0" i="0" u="none" strike="noStrike" kern="1200" dirty="0">
                <a:solidFill>
                  <a:schemeClr val="tx1"/>
                </a:solidFill>
                <a:effectLst/>
                <a:latin typeface="Salesforce Sans"/>
                <a:ea typeface="+mn-ea"/>
                <a:cs typeface="+mn-cs"/>
              </a:rPr>
              <a:t>- Gives Admins a central place and </a:t>
            </a:r>
            <a:r>
              <a:rPr lang="en-US" sz="1000" b="1" i="0" u="sng" strike="noStrike" kern="1200" dirty="0">
                <a:solidFill>
                  <a:schemeClr val="tx1"/>
                </a:solidFill>
                <a:effectLst/>
                <a:latin typeface="Salesforce Sans"/>
                <a:ea typeface="+mn-ea"/>
                <a:cs typeface="+mn-cs"/>
              </a:rPr>
              <a:t>a click based UI to</a:t>
            </a:r>
            <a:r>
              <a:rPr lang="en-US" sz="1000" b="1" i="0" u="none" strike="noStrike" kern="1200" dirty="0">
                <a:solidFill>
                  <a:schemeClr val="tx1"/>
                </a:solidFill>
                <a:effectLst/>
                <a:latin typeface="Salesforce Sans"/>
                <a:ea typeface="+mn-ea"/>
                <a:cs typeface="+mn-cs"/>
              </a:rPr>
              <a:t> </a:t>
            </a:r>
            <a:r>
              <a:rPr lang="en-US" sz="1000" b="0" i="0" u="none" strike="noStrike" kern="1200" dirty="0">
                <a:solidFill>
                  <a:schemeClr val="tx1"/>
                </a:solidFill>
                <a:effectLst/>
                <a:latin typeface="Salesforce Sans"/>
                <a:ea typeface="+mn-ea"/>
                <a:cs typeface="+mn-cs"/>
              </a:rPr>
              <a:t>build connectivity across the apps in a trusted and secure environment</a:t>
            </a:r>
          </a:p>
          <a:p>
            <a:pPr rtl="0" fontAlgn="base"/>
            <a:r>
              <a:rPr lang="en-US" sz="1000" b="0" i="0" u="none" strike="noStrike" kern="1200" dirty="0">
                <a:solidFill>
                  <a:schemeClr val="tx1"/>
                </a:solidFill>
                <a:effectLst/>
                <a:latin typeface="Salesforce Sans"/>
                <a:ea typeface="+mn-ea"/>
                <a:cs typeface="+mn-cs"/>
              </a:rPr>
              <a:t>- Builds an ID that is the foundation of connected experiences</a:t>
            </a:r>
          </a:p>
          <a:p>
            <a:pPr rtl="0" fontAlgn="base"/>
            <a:r>
              <a:rPr lang="en-US" sz="1000" b="0" i="0" u="none" strike="noStrike" kern="1200" dirty="0">
                <a:solidFill>
                  <a:schemeClr val="tx1"/>
                </a:solidFill>
                <a:effectLst/>
                <a:latin typeface="Salesforce Sans"/>
                <a:ea typeface="+mn-ea"/>
                <a:cs typeface="+mn-cs"/>
              </a:rPr>
              <a:t>- Powers cross-channel experiences that are delivered in pre-built packages in Service and Commerce</a:t>
            </a:r>
          </a:p>
          <a:p>
            <a:pPr rtl="0" fontAlgn="base"/>
            <a:r>
              <a:rPr lang="en-US" sz="1000" b="0" i="0" u="none" strike="noStrike" kern="1200" dirty="0">
                <a:solidFill>
                  <a:schemeClr val="tx1"/>
                </a:solidFill>
                <a:effectLst/>
                <a:latin typeface="Salesforce Sans"/>
                <a:ea typeface="+mn-ea"/>
                <a:cs typeface="+mn-cs"/>
              </a:rPr>
              <a:t>- </a:t>
            </a:r>
            <a:r>
              <a:rPr lang="en-US" sz="1200" b="0" i="0" u="none" strike="noStrike" kern="1200" dirty="0">
                <a:solidFill>
                  <a:schemeClr val="tx1"/>
                </a:solidFill>
                <a:effectLst/>
                <a:latin typeface="+mn-lt"/>
                <a:ea typeface="+mn-ea"/>
                <a:cs typeface="+mn-cs"/>
              </a:rPr>
              <a:t>Custom experiences can be built to connect multiple orgs. in Lightning Platform around individual contacts or person accounts</a:t>
            </a:r>
          </a:p>
          <a:p>
            <a:pPr rtl="0"/>
            <a:br>
              <a:rPr lang="en-US" b="0" dirty="0">
                <a:effectLst/>
              </a:rPr>
            </a:br>
            <a:r>
              <a:rPr lang="en-US" sz="1000" b="1" i="0" u="none" strike="noStrike" kern="1200" dirty="0">
                <a:solidFill>
                  <a:schemeClr val="tx1"/>
                </a:solidFill>
                <a:effectLst/>
                <a:latin typeface="Salesforce Sans"/>
                <a:ea typeface="+mn-ea"/>
                <a:cs typeface="+mn-cs"/>
              </a:rPr>
              <a:t>Talk Track</a:t>
            </a:r>
            <a:endParaRPr lang="en-US" b="0" dirty="0">
              <a:effectLst/>
            </a:endParaRPr>
          </a:p>
          <a:p>
            <a:pPr rtl="0"/>
            <a:r>
              <a:rPr lang="en-US" sz="1000" b="0" i="0" u="none" strike="noStrike" kern="1200" dirty="0">
                <a:solidFill>
                  <a:schemeClr val="tx1"/>
                </a:solidFill>
                <a:effectLst/>
                <a:latin typeface="Salesforce Sans"/>
                <a:ea typeface="+mn-ea"/>
                <a:cs typeface="+mn-cs"/>
              </a:rPr>
              <a:t>Customer 360 Data Manager gives you one place to centrally establish trusted, secure connectivity across your Salesforce applications. We’re doing away with point to point connectivity and giving you a central hub with a click based UI to manage how apps connect and the data management tools necessary to power connected experience. In the Customer 360 Data Manager you’ll find a robust set of functionality that takes data from the connected systems and creates a single ID for individuals and an accurate, up to date Contact Profile. With point and click ease, Admins will enable new, cross-channel experiences like surfacing data right from Commerce Cloud B2C into an Agent Console in Service Cloud.</a:t>
            </a:r>
            <a:endParaRPr lang="en-US" b="0" dirty="0">
              <a:effectLst/>
            </a:endParaRPr>
          </a:p>
          <a:p>
            <a:br>
              <a:rPr lang="en-US" dirty="0"/>
            </a:br>
            <a:endParaRPr lang="en-US" dirty="0"/>
          </a:p>
        </p:txBody>
      </p:sp>
    </p:spTree>
    <p:extLst>
      <p:ext uri="{BB962C8B-B14F-4D97-AF65-F5344CB8AC3E}">
        <p14:creationId xmlns:p14="http://schemas.microsoft.com/office/powerpoint/2010/main" val="541242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4261533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Cases:</a:t>
            </a:r>
          </a:p>
          <a:p>
            <a:r>
              <a:rPr lang="en-US" dirty="0"/>
              <a:t>The only way to integrate multiple Core orgs together</a:t>
            </a:r>
          </a:p>
          <a:p>
            <a:r>
              <a:rPr lang="en-US" dirty="0"/>
              <a:t>B2C Commerce: Customer Profile, Order</a:t>
            </a:r>
          </a:p>
          <a:p>
            <a:r>
              <a:rPr lang="en-US" u="sng" dirty="0"/>
              <a:t>Service Cloud, Sales Cloud, Platform:</a:t>
            </a:r>
            <a:r>
              <a:rPr lang="en-US" dirty="0"/>
              <a:t> Account (e.g. Person Account), Contact, Lead, Individual</a:t>
            </a:r>
          </a:p>
          <a:p>
            <a:r>
              <a:rPr lang="en-US" dirty="0"/>
              <a:t>Languages: </a:t>
            </a:r>
            <a:r>
              <a:rPr lang="en-US" i="1" dirty="0"/>
              <a:t>Danish, Dutch, English, Finnish, French, German, Italian, Norwegian, Portuguese, Spanish, Swedish</a:t>
            </a:r>
            <a:endParaRPr lang="en-US" dirty="0"/>
          </a:p>
        </p:txBody>
      </p:sp>
    </p:spTree>
    <p:extLst>
      <p:ext uri="{BB962C8B-B14F-4D97-AF65-F5344CB8AC3E}">
        <p14:creationId xmlns:p14="http://schemas.microsoft.com/office/powerpoint/2010/main" val="421825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2168978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Tree>
    <p:extLst>
      <p:ext uri="{BB962C8B-B14F-4D97-AF65-F5344CB8AC3E}">
        <p14:creationId xmlns:p14="http://schemas.microsoft.com/office/powerpoint/2010/main" val="3200744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rtl="0" fontAlgn="base"/>
            <a:r>
              <a:rPr lang="en-US" sz="1000" b="0" i="0" u="none" strike="noStrike" kern="1200" dirty="0">
                <a:solidFill>
                  <a:schemeClr val="tx1"/>
                </a:solidFill>
                <a:effectLst/>
                <a:latin typeface="Salesforce Sans"/>
                <a:ea typeface="+mn-ea"/>
                <a:cs typeface="+mn-cs"/>
              </a:rPr>
              <a:t>- Helps our customers deliver a unified customer experience by making our products for B2C Service and Commerce and multiple Service Cloud orgs work together more seamlessly.</a:t>
            </a:r>
          </a:p>
          <a:p>
            <a:pPr rtl="0" fontAlgn="base"/>
            <a:r>
              <a:rPr lang="en-US" sz="1000" b="0" i="0" u="none" strike="noStrike" kern="1200" dirty="0">
                <a:solidFill>
                  <a:schemeClr val="tx1"/>
                </a:solidFill>
                <a:effectLst/>
                <a:latin typeface="Salesforce Sans"/>
                <a:ea typeface="+mn-ea"/>
                <a:cs typeface="+mn-cs"/>
              </a:rPr>
              <a:t>- Gives Admins a central place and </a:t>
            </a:r>
            <a:r>
              <a:rPr lang="en-US" sz="1000" b="1" i="0" u="sng" strike="noStrike" kern="1200" dirty="0">
                <a:solidFill>
                  <a:schemeClr val="tx1"/>
                </a:solidFill>
                <a:effectLst/>
                <a:latin typeface="Salesforce Sans"/>
                <a:ea typeface="+mn-ea"/>
                <a:cs typeface="+mn-cs"/>
              </a:rPr>
              <a:t>a click based UI to</a:t>
            </a:r>
            <a:r>
              <a:rPr lang="en-US" sz="1000" b="1" i="0" u="none" strike="noStrike" kern="1200" dirty="0">
                <a:solidFill>
                  <a:schemeClr val="tx1"/>
                </a:solidFill>
                <a:effectLst/>
                <a:latin typeface="Salesforce Sans"/>
                <a:ea typeface="+mn-ea"/>
                <a:cs typeface="+mn-cs"/>
              </a:rPr>
              <a:t> </a:t>
            </a:r>
            <a:r>
              <a:rPr lang="en-US" sz="1000" b="0" i="0" u="none" strike="noStrike" kern="1200" dirty="0">
                <a:solidFill>
                  <a:schemeClr val="tx1"/>
                </a:solidFill>
                <a:effectLst/>
                <a:latin typeface="Salesforce Sans"/>
                <a:ea typeface="+mn-ea"/>
                <a:cs typeface="+mn-cs"/>
              </a:rPr>
              <a:t>build connectivity across the apps in a trusted and secure environment</a:t>
            </a:r>
          </a:p>
          <a:p>
            <a:pPr rtl="0" fontAlgn="base"/>
            <a:r>
              <a:rPr lang="en-US" sz="1000" b="0" i="0" u="none" strike="noStrike" kern="1200" dirty="0">
                <a:solidFill>
                  <a:schemeClr val="tx1"/>
                </a:solidFill>
                <a:effectLst/>
                <a:latin typeface="Salesforce Sans"/>
                <a:ea typeface="+mn-ea"/>
                <a:cs typeface="+mn-cs"/>
              </a:rPr>
              <a:t>- Builds an ID that is the foundation of connected experiences</a:t>
            </a:r>
          </a:p>
          <a:p>
            <a:pPr rtl="0" fontAlgn="base"/>
            <a:r>
              <a:rPr lang="en-US" sz="1000" b="0" i="0" u="none" strike="noStrike" kern="1200" dirty="0">
                <a:solidFill>
                  <a:schemeClr val="tx1"/>
                </a:solidFill>
                <a:effectLst/>
                <a:latin typeface="Salesforce Sans"/>
                <a:ea typeface="+mn-ea"/>
                <a:cs typeface="+mn-cs"/>
              </a:rPr>
              <a:t>- Powers cross-channel experiences that are delivered in pre-built packages in Service and Commerce</a:t>
            </a:r>
          </a:p>
          <a:p>
            <a:pPr rtl="0" fontAlgn="base"/>
            <a:r>
              <a:rPr lang="en-US" sz="1000" b="0" i="0" u="none" strike="noStrike" kern="1200" dirty="0">
                <a:solidFill>
                  <a:schemeClr val="tx1"/>
                </a:solidFill>
                <a:effectLst/>
                <a:latin typeface="Salesforce Sans"/>
                <a:ea typeface="+mn-ea"/>
                <a:cs typeface="+mn-cs"/>
              </a:rPr>
              <a:t>- </a:t>
            </a:r>
            <a:r>
              <a:rPr lang="en-US" sz="1200" b="0" i="0" u="none" strike="noStrike" kern="1200" dirty="0">
                <a:solidFill>
                  <a:schemeClr val="tx1"/>
                </a:solidFill>
                <a:effectLst/>
                <a:latin typeface="+mn-lt"/>
                <a:ea typeface="+mn-ea"/>
                <a:cs typeface="+mn-cs"/>
              </a:rPr>
              <a:t>Custom experiences can be built to connect multiple orgs. in Lightning Platform around individual contacts or person accounts</a:t>
            </a:r>
          </a:p>
          <a:p>
            <a:pPr rtl="0"/>
            <a:br>
              <a:rPr lang="en-US" b="0" dirty="0">
                <a:effectLst/>
              </a:rPr>
            </a:br>
            <a:r>
              <a:rPr lang="en-US" sz="1000" b="1" i="0" u="none" strike="noStrike" kern="1200" dirty="0">
                <a:solidFill>
                  <a:schemeClr val="tx1"/>
                </a:solidFill>
                <a:effectLst/>
                <a:latin typeface="Salesforce Sans"/>
                <a:ea typeface="+mn-ea"/>
                <a:cs typeface="+mn-cs"/>
              </a:rPr>
              <a:t>Talk Track</a:t>
            </a:r>
            <a:endParaRPr lang="en-US" b="0" dirty="0">
              <a:effectLst/>
            </a:endParaRPr>
          </a:p>
          <a:p>
            <a:pPr rtl="0"/>
            <a:r>
              <a:rPr lang="en-US" sz="1000" b="0" i="0" u="none" strike="noStrike" kern="1200" dirty="0">
                <a:solidFill>
                  <a:schemeClr val="tx1"/>
                </a:solidFill>
                <a:effectLst/>
                <a:latin typeface="Salesforce Sans"/>
                <a:ea typeface="+mn-ea"/>
                <a:cs typeface="+mn-cs"/>
              </a:rPr>
              <a:t>Customer 360 Data Manager gives you one place to centrally establish trusted, secure connectivity across your Salesforce applications. We’re doing away with point to point connectivity and giving you a central hub with a click based UI to manage how apps connect and the data management tools necessary to power connected experience. In the Customer 360 Data Manager you’ll find a robust set of functionality that takes data from the connected systems and creates a single ID for individuals and an accurate, up to date Contact Profile. With point and click ease, Admins will enable new, cross-channel experiences like surfacing data right from Commerce Cloud B2C into an Agent Console in Service Cloud.</a:t>
            </a:r>
            <a:endParaRPr lang="en-US" b="0" dirty="0">
              <a:effectLst/>
            </a:endParaRPr>
          </a:p>
          <a:p>
            <a:br>
              <a:rPr lang="en-US" dirty="0"/>
            </a:br>
            <a:endParaRPr lang="en-US" dirty="0"/>
          </a:p>
        </p:txBody>
      </p:sp>
    </p:spTree>
    <p:extLst>
      <p:ext uri="{BB962C8B-B14F-4D97-AF65-F5344CB8AC3E}">
        <p14:creationId xmlns:p14="http://schemas.microsoft.com/office/powerpoint/2010/main" val="3182518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rtl="0" fontAlgn="base"/>
            <a:r>
              <a:rPr lang="en-US" sz="1000" b="0" i="0" u="none" strike="noStrike" kern="1200" dirty="0">
                <a:solidFill>
                  <a:schemeClr val="tx1"/>
                </a:solidFill>
                <a:effectLst/>
                <a:latin typeface="Salesforce Sans"/>
                <a:ea typeface="+mn-ea"/>
                <a:cs typeface="+mn-cs"/>
              </a:rPr>
              <a:t>- Helps our customers deliver a unified customer experience by making our products for B2C Service and Commerce and multiple Service Cloud orgs work together more seamlessly.</a:t>
            </a:r>
          </a:p>
          <a:p>
            <a:pPr rtl="0" fontAlgn="base"/>
            <a:r>
              <a:rPr lang="en-US" sz="1000" b="0" i="0" u="none" strike="noStrike" kern="1200" dirty="0">
                <a:solidFill>
                  <a:schemeClr val="tx1"/>
                </a:solidFill>
                <a:effectLst/>
                <a:latin typeface="Salesforce Sans"/>
                <a:ea typeface="+mn-ea"/>
                <a:cs typeface="+mn-cs"/>
              </a:rPr>
              <a:t>- Gives Admins a central place and </a:t>
            </a:r>
            <a:r>
              <a:rPr lang="en-US" sz="1000" b="1" i="0" u="sng" strike="noStrike" kern="1200" dirty="0">
                <a:solidFill>
                  <a:schemeClr val="tx1"/>
                </a:solidFill>
                <a:effectLst/>
                <a:latin typeface="Salesforce Sans"/>
                <a:ea typeface="+mn-ea"/>
                <a:cs typeface="+mn-cs"/>
              </a:rPr>
              <a:t>a click based UI to</a:t>
            </a:r>
            <a:r>
              <a:rPr lang="en-US" sz="1000" b="1" i="0" u="none" strike="noStrike" kern="1200" dirty="0">
                <a:solidFill>
                  <a:schemeClr val="tx1"/>
                </a:solidFill>
                <a:effectLst/>
                <a:latin typeface="Salesforce Sans"/>
                <a:ea typeface="+mn-ea"/>
                <a:cs typeface="+mn-cs"/>
              </a:rPr>
              <a:t> </a:t>
            </a:r>
            <a:r>
              <a:rPr lang="en-US" sz="1000" b="0" i="0" u="none" strike="noStrike" kern="1200" dirty="0">
                <a:solidFill>
                  <a:schemeClr val="tx1"/>
                </a:solidFill>
                <a:effectLst/>
                <a:latin typeface="Salesforce Sans"/>
                <a:ea typeface="+mn-ea"/>
                <a:cs typeface="+mn-cs"/>
              </a:rPr>
              <a:t>build connectivity across the apps in a trusted and secure environment</a:t>
            </a:r>
          </a:p>
          <a:p>
            <a:pPr rtl="0" fontAlgn="base"/>
            <a:r>
              <a:rPr lang="en-US" sz="1000" b="0" i="0" u="none" strike="noStrike" kern="1200" dirty="0">
                <a:solidFill>
                  <a:schemeClr val="tx1"/>
                </a:solidFill>
                <a:effectLst/>
                <a:latin typeface="Salesforce Sans"/>
                <a:ea typeface="+mn-ea"/>
                <a:cs typeface="+mn-cs"/>
              </a:rPr>
              <a:t>- Builds an ID that is the foundation of connected experiences</a:t>
            </a:r>
          </a:p>
          <a:p>
            <a:pPr rtl="0" fontAlgn="base"/>
            <a:r>
              <a:rPr lang="en-US" sz="1000" b="0" i="0" u="none" strike="noStrike" kern="1200" dirty="0">
                <a:solidFill>
                  <a:schemeClr val="tx1"/>
                </a:solidFill>
                <a:effectLst/>
                <a:latin typeface="Salesforce Sans"/>
                <a:ea typeface="+mn-ea"/>
                <a:cs typeface="+mn-cs"/>
              </a:rPr>
              <a:t>- Powers cross-channel experiences that are delivered in pre-built packages in Service and Commerce</a:t>
            </a:r>
          </a:p>
          <a:p>
            <a:pPr rtl="0" fontAlgn="base"/>
            <a:r>
              <a:rPr lang="en-US" sz="1000" b="0" i="0" u="none" strike="noStrike" kern="1200" dirty="0">
                <a:solidFill>
                  <a:schemeClr val="tx1"/>
                </a:solidFill>
                <a:effectLst/>
                <a:latin typeface="Salesforce Sans"/>
                <a:ea typeface="+mn-ea"/>
                <a:cs typeface="+mn-cs"/>
              </a:rPr>
              <a:t>- </a:t>
            </a:r>
            <a:r>
              <a:rPr lang="en-US" sz="1200" b="0" i="0" u="none" strike="noStrike" kern="1200" dirty="0">
                <a:solidFill>
                  <a:schemeClr val="tx1"/>
                </a:solidFill>
                <a:effectLst/>
                <a:latin typeface="+mn-lt"/>
                <a:ea typeface="+mn-ea"/>
                <a:cs typeface="+mn-cs"/>
              </a:rPr>
              <a:t>Custom experiences can be built to connect multiple orgs. in Lightning Platform around individual contacts or person accounts</a:t>
            </a:r>
          </a:p>
          <a:p>
            <a:pPr rtl="0"/>
            <a:br>
              <a:rPr lang="en-US" b="0" dirty="0">
                <a:effectLst/>
              </a:rPr>
            </a:br>
            <a:r>
              <a:rPr lang="en-US" sz="1000" b="1" i="0" u="none" strike="noStrike" kern="1200" dirty="0">
                <a:solidFill>
                  <a:schemeClr val="tx1"/>
                </a:solidFill>
                <a:effectLst/>
                <a:latin typeface="Salesforce Sans"/>
                <a:ea typeface="+mn-ea"/>
                <a:cs typeface="+mn-cs"/>
              </a:rPr>
              <a:t>Talk Track</a:t>
            </a:r>
            <a:endParaRPr lang="en-US" b="0" dirty="0">
              <a:effectLst/>
            </a:endParaRPr>
          </a:p>
          <a:p>
            <a:pPr rtl="0"/>
            <a:r>
              <a:rPr lang="en-US" sz="1000" b="0" i="0" u="none" strike="noStrike" kern="1200" dirty="0">
                <a:solidFill>
                  <a:schemeClr val="tx1"/>
                </a:solidFill>
                <a:effectLst/>
                <a:latin typeface="Salesforce Sans"/>
                <a:ea typeface="+mn-ea"/>
                <a:cs typeface="+mn-cs"/>
              </a:rPr>
              <a:t>Customer 360 Data Manager gives you one place to centrally establish trusted, secure connectivity across your Salesforce applications. We’re doing away with point to point connectivity and giving you a central hub with a click based UI to manage how apps connect and the data management tools necessary to power connected experience. In the Customer 360 Data Manager you’ll find a robust set of functionality that takes data from the connected systems and creates a single ID for individuals and an accurate, up to date Contact Profile. With point and click ease, Admins will enable new, cross-channel experiences like surfacing data right from Commerce Cloud B2C into an Agent Console in Service Cloud.</a:t>
            </a:r>
            <a:endParaRPr lang="en-US" b="0" dirty="0">
              <a:effectLst/>
            </a:endParaRPr>
          </a:p>
          <a:p>
            <a:br>
              <a:rPr lang="en-US" dirty="0"/>
            </a:br>
            <a:endParaRPr lang="en-US" dirty="0"/>
          </a:p>
        </p:txBody>
      </p:sp>
    </p:spTree>
    <p:extLst>
      <p:ext uri="{BB962C8B-B14F-4D97-AF65-F5344CB8AC3E}">
        <p14:creationId xmlns:p14="http://schemas.microsoft.com/office/powerpoint/2010/main" val="172336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853866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2844259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1019277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rtl="0" fontAlgn="base"/>
            <a:r>
              <a:rPr lang="en-US" sz="1000" b="0" i="0" u="none" strike="noStrike" kern="1200" dirty="0">
                <a:solidFill>
                  <a:schemeClr val="tx1"/>
                </a:solidFill>
                <a:effectLst/>
                <a:latin typeface="Salesforce Sans"/>
                <a:ea typeface="+mn-ea"/>
                <a:cs typeface="+mn-cs"/>
              </a:rPr>
              <a:t>- Helps our customers deliver a unified customer experience by making our products for B2C Service and Commerce and multiple Service Cloud orgs work together more seamlessly.</a:t>
            </a:r>
          </a:p>
          <a:p>
            <a:pPr rtl="0" fontAlgn="base"/>
            <a:r>
              <a:rPr lang="en-US" sz="1000" b="0" i="0" u="none" strike="noStrike" kern="1200" dirty="0">
                <a:solidFill>
                  <a:schemeClr val="tx1"/>
                </a:solidFill>
                <a:effectLst/>
                <a:latin typeface="Salesforce Sans"/>
                <a:ea typeface="+mn-ea"/>
                <a:cs typeface="+mn-cs"/>
              </a:rPr>
              <a:t>- Gives Admins a central place and </a:t>
            </a:r>
            <a:r>
              <a:rPr lang="en-US" sz="1000" b="1" i="0" u="sng" strike="noStrike" kern="1200" dirty="0">
                <a:solidFill>
                  <a:schemeClr val="tx1"/>
                </a:solidFill>
                <a:effectLst/>
                <a:latin typeface="Salesforce Sans"/>
                <a:ea typeface="+mn-ea"/>
                <a:cs typeface="+mn-cs"/>
              </a:rPr>
              <a:t>a click based UI to</a:t>
            </a:r>
            <a:r>
              <a:rPr lang="en-US" sz="1000" b="1" i="0" u="none" strike="noStrike" kern="1200" dirty="0">
                <a:solidFill>
                  <a:schemeClr val="tx1"/>
                </a:solidFill>
                <a:effectLst/>
                <a:latin typeface="Salesforce Sans"/>
                <a:ea typeface="+mn-ea"/>
                <a:cs typeface="+mn-cs"/>
              </a:rPr>
              <a:t> </a:t>
            </a:r>
            <a:r>
              <a:rPr lang="en-US" sz="1000" b="0" i="0" u="none" strike="noStrike" kern="1200" dirty="0">
                <a:solidFill>
                  <a:schemeClr val="tx1"/>
                </a:solidFill>
                <a:effectLst/>
                <a:latin typeface="Salesforce Sans"/>
                <a:ea typeface="+mn-ea"/>
                <a:cs typeface="+mn-cs"/>
              </a:rPr>
              <a:t>build connectivity across the apps in a trusted and secure environment</a:t>
            </a:r>
          </a:p>
          <a:p>
            <a:pPr rtl="0" fontAlgn="base"/>
            <a:r>
              <a:rPr lang="en-US" sz="1000" b="0" i="0" u="none" strike="noStrike" kern="1200" dirty="0">
                <a:solidFill>
                  <a:schemeClr val="tx1"/>
                </a:solidFill>
                <a:effectLst/>
                <a:latin typeface="Salesforce Sans"/>
                <a:ea typeface="+mn-ea"/>
                <a:cs typeface="+mn-cs"/>
              </a:rPr>
              <a:t>- Builds an ID that is the foundation of connected experiences</a:t>
            </a:r>
          </a:p>
          <a:p>
            <a:pPr rtl="0" fontAlgn="base"/>
            <a:r>
              <a:rPr lang="en-US" sz="1000" b="0" i="0" u="none" strike="noStrike" kern="1200" dirty="0">
                <a:solidFill>
                  <a:schemeClr val="tx1"/>
                </a:solidFill>
                <a:effectLst/>
                <a:latin typeface="Salesforce Sans"/>
                <a:ea typeface="+mn-ea"/>
                <a:cs typeface="+mn-cs"/>
              </a:rPr>
              <a:t>- Powers cross-channel experiences that are delivered in pre-built packages in Service and Commerce</a:t>
            </a:r>
          </a:p>
          <a:p>
            <a:pPr rtl="0" fontAlgn="base"/>
            <a:r>
              <a:rPr lang="en-US" sz="1000" b="0" i="0" u="none" strike="noStrike" kern="1200" dirty="0">
                <a:solidFill>
                  <a:schemeClr val="tx1"/>
                </a:solidFill>
                <a:effectLst/>
                <a:latin typeface="Salesforce Sans"/>
                <a:ea typeface="+mn-ea"/>
                <a:cs typeface="+mn-cs"/>
              </a:rPr>
              <a:t>- </a:t>
            </a:r>
            <a:r>
              <a:rPr lang="en-US" sz="1200" b="0" i="0" u="none" strike="noStrike" kern="1200" dirty="0">
                <a:solidFill>
                  <a:schemeClr val="tx1"/>
                </a:solidFill>
                <a:effectLst/>
                <a:latin typeface="+mn-lt"/>
                <a:ea typeface="+mn-ea"/>
                <a:cs typeface="+mn-cs"/>
              </a:rPr>
              <a:t>Custom experiences can be built to connect multiple orgs. in Lightning Platform around individual contacts or person accounts</a:t>
            </a:r>
          </a:p>
          <a:p>
            <a:pPr rtl="0"/>
            <a:br>
              <a:rPr lang="en-US" b="0" dirty="0">
                <a:effectLst/>
              </a:rPr>
            </a:br>
            <a:r>
              <a:rPr lang="en-US" sz="1000" b="1" i="0" u="none" strike="noStrike" kern="1200" dirty="0">
                <a:solidFill>
                  <a:schemeClr val="tx1"/>
                </a:solidFill>
                <a:effectLst/>
                <a:latin typeface="Salesforce Sans"/>
                <a:ea typeface="+mn-ea"/>
                <a:cs typeface="+mn-cs"/>
              </a:rPr>
              <a:t>Talk Track</a:t>
            </a:r>
            <a:endParaRPr lang="en-US" b="0" dirty="0">
              <a:effectLst/>
            </a:endParaRPr>
          </a:p>
          <a:p>
            <a:pPr rtl="0"/>
            <a:r>
              <a:rPr lang="en-US" sz="1000" b="0" i="0" u="none" strike="noStrike" kern="1200" dirty="0">
                <a:solidFill>
                  <a:schemeClr val="tx1"/>
                </a:solidFill>
                <a:effectLst/>
                <a:latin typeface="Salesforce Sans"/>
                <a:ea typeface="+mn-ea"/>
                <a:cs typeface="+mn-cs"/>
              </a:rPr>
              <a:t>Customer 360 Data Manager gives you one place to centrally establish trusted, secure connectivity across your Salesforce applications. We’re doing away with point to point connectivity and giving you a central hub with a click based UI to manage how apps connect and the data management tools necessary to power connected experience. In the Customer 360 Data Manager you’ll find a robust set of functionality that takes data from the connected systems and creates a single ID for individuals and an accurate, up to date Contact Profile. With point and click ease, Admins will enable new, cross-channel experiences like surfacing data right from Commerce Cloud B2C into an Agent Console in Service Cloud.</a:t>
            </a:r>
            <a:endParaRPr lang="en-US" b="0" dirty="0">
              <a:effectLst/>
            </a:endParaRPr>
          </a:p>
          <a:p>
            <a:br>
              <a:rPr lang="en-US" dirty="0"/>
            </a:br>
            <a:endParaRPr lang="en-US" dirty="0"/>
          </a:p>
        </p:txBody>
      </p:sp>
    </p:spTree>
    <p:extLst>
      <p:ext uri="{BB962C8B-B14F-4D97-AF65-F5344CB8AC3E}">
        <p14:creationId xmlns:p14="http://schemas.microsoft.com/office/powerpoint/2010/main" val="1449863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rtl="0" fontAlgn="base"/>
            <a:r>
              <a:rPr lang="en-US" sz="1000" b="0" i="0" u="none" strike="noStrike" kern="1200" dirty="0">
                <a:solidFill>
                  <a:schemeClr val="tx1"/>
                </a:solidFill>
                <a:effectLst/>
                <a:latin typeface="Salesforce Sans"/>
                <a:ea typeface="+mn-ea"/>
                <a:cs typeface="+mn-cs"/>
              </a:rPr>
              <a:t>- Helps our customers deliver a unified customer experience by making our products for B2C Service and Commerce and multiple Service Cloud orgs work together more seamlessly.</a:t>
            </a:r>
          </a:p>
          <a:p>
            <a:pPr rtl="0" fontAlgn="base"/>
            <a:r>
              <a:rPr lang="en-US" sz="1000" b="0" i="0" u="none" strike="noStrike" kern="1200" dirty="0">
                <a:solidFill>
                  <a:schemeClr val="tx1"/>
                </a:solidFill>
                <a:effectLst/>
                <a:latin typeface="Salesforce Sans"/>
                <a:ea typeface="+mn-ea"/>
                <a:cs typeface="+mn-cs"/>
              </a:rPr>
              <a:t>- Gives Admins a central place and </a:t>
            </a:r>
            <a:r>
              <a:rPr lang="en-US" sz="1000" b="1" i="0" u="sng" strike="noStrike" kern="1200" dirty="0">
                <a:solidFill>
                  <a:schemeClr val="tx1"/>
                </a:solidFill>
                <a:effectLst/>
                <a:latin typeface="Salesforce Sans"/>
                <a:ea typeface="+mn-ea"/>
                <a:cs typeface="+mn-cs"/>
              </a:rPr>
              <a:t>a click based UI to</a:t>
            </a:r>
            <a:r>
              <a:rPr lang="en-US" sz="1000" b="1" i="0" u="none" strike="noStrike" kern="1200" dirty="0">
                <a:solidFill>
                  <a:schemeClr val="tx1"/>
                </a:solidFill>
                <a:effectLst/>
                <a:latin typeface="Salesforce Sans"/>
                <a:ea typeface="+mn-ea"/>
                <a:cs typeface="+mn-cs"/>
              </a:rPr>
              <a:t> </a:t>
            </a:r>
            <a:r>
              <a:rPr lang="en-US" sz="1000" b="0" i="0" u="none" strike="noStrike" kern="1200" dirty="0">
                <a:solidFill>
                  <a:schemeClr val="tx1"/>
                </a:solidFill>
                <a:effectLst/>
                <a:latin typeface="Salesforce Sans"/>
                <a:ea typeface="+mn-ea"/>
                <a:cs typeface="+mn-cs"/>
              </a:rPr>
              <a:t>build connectivity across the apps in a trusted and secure environment</a:t>
            </a:r>
          </a:p>
          <a:p>
            <a:pPr rtl="0" fontAlgn="base"/>
            <a:r>
              <a:rPr lang="en-US" sz="1000" b="0" i="0" u="none" strike="noStrike" kern="1200" dirty="0">
                <a:solidFill>
                  <a:schemeClr val="tx1"/>
                </a:solidFill>
                <a:effectLst/>
                <a:latin typeface="Salesforce Sans"/>
                <a:ea typeface="+mn-ea"/>
                <a:cs typeface="+mn-cs"/>
              </a:rPr>
              <a:t>- Builds an ID that is the foundation of connected experiences</a:t>
            </a:r>
          </a:p>
          <a:p>
            <a:pPr rtl="0" fontAlgn="base"/>
            <a:r>
              <a:rPr lang="en-US" sz="1000" b="0" i="0" u="none" strike="noStrike" kern="1200" dirty="0">
                <a:solidFill>
                  <a:schemeClr val="tx1"/>
                </a:solidFill>
                <a:effectLst/>
                <a:latin typeface="Salesforce Sans"/>
                <a:ea typeface="+mn-ea"/>
                <a:cs typeface="+mn-cs"/>
              </a:rPr>
              <a:t>- Powers cross-channel experiences that are delivered in pre-built packages in Service and Commerce</a:t>
            </a:r>
          </a:p>
          <a:p>
            <a:pPr rtl="0" fontAlgn="base"/>
            <a:r>
              <a:rPr lang="en-US" sz="1000" b="0" i="0" u="none" strike="noStrike" kern="1200" dirty="0">
                <a:solidFill>
                  <a:schemeClr val="tx1"/>
                </a:solidFill>
                <a:effectLst/>
                <a:latin typeface="Salesforce Sans"/>
                <a:ea typeface="+mn-ea"/>
                <a:cs typeface="+mn-cs"/>
              </a:rPr>
              <a:t>- </a:t>
            </a:r>
            <a:r>
              <a:rPr lang="en-US" sz="1200" b="0" i="0" u="none" strike="noStrike" kern="1200" dirty="0">
                <a:solidFill>
                  <a:schemeClr val="tx1"/>
                </a:solidFill>
                <a:effectLst/>
                <a:latin typeface="+mn-lt"/>
                <a:ea typeface="+mn-ea"/>
                <a:cs typeface="+mn-cs"/>
              </a:rPr>
              <a:t>Custom experiences can be built to connect multiple orgs. in Lightning Platform around individual contacts or person accounts</a:t>
            </a:r>
          </a:p>
          <a:p>
            <a:pPr rtl="0"/>
            <a:br>
              <a:rPr lang="en-US" b="0" dirty="0">
                <a:effectLst/>
              </a:rPr>
            </a:br>
            <a:r>
              <a:rPr lang="en-US" sz="1000" b="1" i="0" u="none" strike="noStrike" kern="1200" dirty="0">
                <a:solidFill>
                  <a:schemeClr val="tx1"/>
                </a:solidFill>
                <a:effectLst/>
                <a:latin typeface="Salesforce Sans"/>
                <a:ea typeface="+mn-ea"/>
                <a:cs typeface="+mn-cs"/>
              </a:rPr>
              <a:t>Talk Track</a:t>
            </a:r>
            <a:endParaRPr lang="en-US" b="0" dirty="0">
              <a:effectLst/>
            </a:endParaRPr>
          </a:p>
          <a:p>
            <a:pPr rtl="0"/>
            <a:r>
              <a:rPr lang="en-US" sz="1000" b="0" i="0" u="none" strike="noStrike" kern="1200" dirty="0">
                <a:solidFill>
                  <a:schemeClr val="tx1"/>
                </a:solidFill>
                <a:effectLst/>
                <a:latin typeface="Salesforce Sans"/>
                <a:ea typeface="+mn-ea"/>
                <a:cs typeface="+mn-cs"/>
              </a:rPr>
              <a:t>Customer 360 Data Manager gives you one place to centrally establish trusted, secure connectivity across your Salesforce applications. We’re doing away with point to point connectivity and giving you a central hub with a click based UI to manage how apps connect and the data management tools necessary to power connected experience. In the Customer 360 Data Manager you’ll find a robust set of functionality that takes data from the connected systems and creates a single ID for individuals and an accurate, up to date Contact Profile. With point and click ease, Admins will enable new, cross-channel experiences like surfacing data right from Commerce Cloud B2C into an Agent Console in Service Cloud.</a:t>
            </a:r>
            <a:endParaRPr lang="en-US" b="0" dirty="0">
              <a:effectLst/>
            </a:endParaRPr>
          </a:p>
          <a:p>
            <a:br>
              <a:rPr lang="en-US" dirty="0"/>
            </a:br>
            <a:endParaRPr lang="en-US" dirty="0"/>
          </a:p>
        </p:txBody>
      </p:sp>
    </p:spTree>
    <p:extLst>
      <p:ext uri="{BB962C8B-B14F-4D97-AF65-F5344CB8AC3E}">
        <p14:creationId xmlns:p14="http://schemas.microsoft.com/office/powerpoint/2010/main" val="3274744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Cases:</a:t>
            </a:r>
          </a:p>
          <a:p>
            <a:r>
              <a:rPr lang="en-US" dirty="0"/>
              <a:t>The only way to integrate multiple Core orgs together</a:t>
            </a:r>
          </a:p>
          <a:p>
            <a:r>
              <a:rPr lang="en-US" dirty="0"/>
              <a:t>B2C Commerce: Customer Profile, Order</a:t>
            </a:r>
          </a:p>
          <a:p>
            <a:r>
              <a:rPr lang="en-US" u="sng" dirty="0"/>
              <a:t>Service Cloud, Sales Cloud, Platform:</a:t>
            </a:r>
            <a:r>
              <a:rPr lang="en-US" dirty="0"/>
              <a:t> Account (e.g. Person Account), Contact, Lead, Individual</a:t>
            </a:r>
          </a:p>
          <a:p>
            <a:r>
              <a:rPr lang="en-US" dirty="0"/>
              <a:t>Languages: </a:t>
            </a:r>
            <a:r>
              <a:rPr lang="en-US" i="1" dirty="0"/>
              <a:t>Danish, Dutch, English, Finnish, French, German, Italian, Norwegian, Portuguese, Spanish, Swedish</a:t>
            </a:r>
            <a:endParaRPr lang="en-US" dirty="0"/>
          </a:p>
        </p:txBody>
      </p:sp>
    </p:spTree>
    <p:extLst>
      <p:ext uri="{BB962C8B-B14F-4D97-AF65-F5344CB8AC3E}">
        <p14:creationId xmlns:p14="http://schemas.microsoft.com/office/powerpoint/2010/main" val="4091208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380928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679524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0" i="0" u="none" strike="noStrike" kern="1200" dirty="0">
                <a:solidFill>
                  <a:schemeClr val="tx1"/>
                </a:solidFill>
                <a:effectLst/>
                <a:latin typeface="Salesforce Sans"/>
                <a:ea typeface="+mn-ea"/>
                <a:cs typeface="+mn-cs"/>
              </a:rPr>
              <a:t>Customer 360 Truth helps you build a complete view of your customers and deliver to them the seamless experiences that they expect. It’s a family of products that helps you understand your customer and that’s needed today.</a:t>
            </a:r>
            <a:endParaRPr lang="en-US" b="0" dirty="0">
              <a:effectLst/>
            </a:endParaRPr>
          </a:p>
          <a:p>
            <a:pPr rtl="0"/>
            <a:endParaRPr lang="en-US" sz="1000" b="0" i="0" u="none" strike="noStrike" kern="1200" dirty="0">
              <a:solidFill>
                <a:schemeClr val="tx1"/>
              </a:solidFill>
              <a:effectLst/>
              <a:latin typeface="Salesforce Sans"/>
              <a:ea typeface="+mn-ea"/>
              <a:cs typeface="+mn-cs"/>
            </a:endParaRPr>
          </a:p>
          <a:p>
            <a:pPr rtl="0"/>
            <a:r>
              <a:rPr lang="en-US" dirty="0"/>
              <a:t>Customer 360 Data Manager helps customers build their single source of truth by connecting customer data across Salesforce clouds, orgs, and non-Salesforce systems while matching that data to an individual to create a common profile and issue a single Salesforce ID for each person. This common profile and Salesforce ID enables a single view of your customer across systems, reducing integration costs and empowering companies to deliver connected and personalized experiences for their customers on the worlds #1 CRM.</a:t>
            </a:r>
          </a:p>
          <a:p>
            <a:pPr rtl="0"/>
            <a:endParaRPr lang="en-US" sz="1000" b="0" i="0" u="none" strike="noStrike" kern="1200" dirty="0">
              <a:solidFill>
                <a:schemeClr val="tx1"/>
              </a:solidFill>
              <a:effectLst/>
              <a:latin typeface="Salesforce Sans"/>
              <a:ea typeface="+mn-ea"/>
              <a:cs typeface="+mn-cs"/>
            </a:endParaRPr>
          </a:p>
          <a:p>
            <a:pPr rtl="0"/>
            <a:r>
              <a:rPr lang="en-US" sz="1000" b="0" i="0" u="none" strike="noStrike" kern="1200" dirty="0">
                <a:solidFill>
                  <a:schemeClr val="tx1"/>
                </a:solidFill>
                <a:effectLst/>
                <a:latin typeface="Salesforce Sans"/>
                <a:ea typeface="+mn-ea"/>
                <a:cs typeface="+mn-cs"/>
              </a:rPr>
              <a:t>Salesforce Identity for Customers ensures that the end customer experience is free from friction due to tedious logins. It gives you the ability to provide authenticated logins across all of your digital properties.</a:t>
            </a:r>
            <a:endParaRPr lang="en-US" b="0" dirty="0">
              <a:effectLst/>
            </a:endParaRPr>
          </a:p>
          <a:p>
            <a:pPr rtl="0"/>
            <a:endParaRPr lang="en-US" sz="1000" b="0" i="0" u="none" strike="noStrike" kern="1200" dirty="0">
              <a:solidFill>
                <a:schemeClr val="tx1"/>
              </a:solidFill>
              <a:effectLst/>
              <a:latin typeface="Salesforce Sans"/>
              <a:ea typeface="+mn-ea"/>
              <a:cs typeface="+mn-cs"/>
            </a:endParaRPr>
          </a:p>
          <a:p>
            <a:pPr rtl="0"/>
            <a:r>
              <a:rPr lang="en-US" sz="1000" b="0" i="0" u="none" strike="noStrike" kern="1200" dirty="0">
                <a:solidFill>
                  <a:schemeClr val="tx1"/>
                </a:solidFill>
                <a:effectLst/>
                <a:latin typeface="Salesforce Sans"/>
                <a:ea typeface="+mn-ea"/>
                <a:cs typeface="+mn-cs"/>
              </a:rPr>
              <a:t>Customer 360 Audiences helps you build unified customer profiles, engage across enterprise channels, and measure performance. It enables you to ingest petabytes of data - which is truly consumer-scale - with built-in connectors. Using AI, it segments this huge amount of data and delivers helpful insights and segmentation. In short, it’s the piece of our capabilities to help you build out the profiles you need to engage personally on every channel and touchpoint.</a:t>
            </a:r>
            <a:endParaRPr lang="en-US" b="0" dirty="0">
              <a:effectLst/>
            </a:endParaRPr>
          </a:p>
          <a:p>
            <a:br>
              <a:rPr lang="en-US" dirty="0"/>
            </a:br>
            <a:r>
              <a:rPr lang="en-US" dirty="0"/>
              <a:t>Salesforce Privacy and Data Governance enables you to collect and respect your customers data use and privacy preference as well as apply data classification labels to all of your data in Salesforce. This means you can know what kind of data you have, what uses of data your customers are okay with, and how best to interact with them. These capabilities help customers address obligations from regulations such as GDPR and CCPA </a:t>
            </a:r>
            <a:r>
              <a:rPr lang="en-US" sz="1000" kern="1200" dirty="0">
                <a:solidFill>
                  <a:schemeClr val="tx1"/>
                </a:solidFill>
                <a:effectLst/>
                <a:latin typeface="Salesforce Sans"/>
                <a:ea typeface="+mn-ea"/>
                <a:cs typeface="+mn-cs"/>
              </a:rPr>
              <a:t>with respect to data governance and customer consent.</a:t>
            </a:r>
            <a:endParaRPr lang="en-US" dirty="0"/>
          </a:p>
        </p:txBody>
      </p:sp>
    </p:spTree>
    <p:extLst>
      <p:ext uri="{BB962C8B-B14F-4D97-AF65-F5344CB8AC3E}">
        <p14:creationId xmlns:p14="http://schemas.microsoft.com/office/powerpoint/2010/main" val="3696691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1212324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rtl="0" fontAlgn="base"/>
            <a:r>
              <a:rPr lang="en-US" sz="1000" b="0" i="0" u="none" strike="noStrike" kern="1200" dirty="0">
                <a:solidFill>
                  <a:schemeClr val="tx1"/>
                </a:solidFill>
                <a:effectLst/>
                <a:latin typeface="Salesforce Sans"/>
                <a:ea typeface="+mn-ea"/>
                <a:cs typeface="+mn-cs"/>
              </a:rPr>
              <a:t>- Helps our customers deliver a unified customer experience by making our products for B2C Service and Commerce and multiple Service Cloud orgs work together more seamlessly.</a:t>
            </a:r>
          </a:p>
          <a:p>
            <a:pPr rtl="0" fontAlgn="base"/>
            <a:r>
              <a:rPr lang="en-US" sz="1000" b="0" i="0" u="none" strike="noStrike" kern="1200" dirty="0">
                <a:solidFill>
                  <a:schemeClr val="tx1"/>
                </a:solidFill>
                <a:effectLst/>
                <a:latin typeface="Salesforce Sans"/>
                <a:ea typeface="+mn-ea"/>
                <a:cs typeface="+mn-cs"/>
              </a:rPr>
              <a:t>- Gives Admins a central place and </a:t>
            </a:r>
            <a:r>
              <a:rPr lang="en-US" sz="1000" b="1" i="0" u="sng" strike="noStrike" kern="1200" dirty="0">
                <a:solidFill>
                  <a:schemeClr val="tx1"/>
                </a:solidFill>
                <a:effectLst/>
                <a:latin typeface="Salesforce Sans"/>
                <a:ea typeface="+mn-ea"/>
                <a:cs typeface="+mn-cs"/>
              </a:rPr>
              <a:t>a click based UI to</a:t>
            </a:r>
            <a:r>
              <a:rPr lang="en-US" sz="1000" b="1" i="0" u="none" strike="noStrike" kern="1200" dirty="0">
                <a:solidFill>
                  <a:schemeClr val="tx1"/>
                </a:solidFill>
                <a:effectLst/>
                <a:latin typeface="Salesforce Sans"/>
                <a:ea typeface="+mn-ea"/>
                <a:cs typeface="+mn-cs"/>
              </a:rPr>
              <a:t> </a:t>
            </a:r>
            <a:r>
              <a:rPr lang="en-US" sz="1000" b="0" i="0" u="none" strike="noStrike" kern="1200" dirty="0">
                <a:solidFill>
                  <a:schemeClr val="tx1"/>
                </a:solidFill>
                <a:effectLst/>
                <a:latin typeface="Salesforce Sans"/>
                <a:ea typeface="+mn-ea"/>
                <a:cs typeface="+mn-cs"/>
              </a:rPr>
              <a:t>build connectivity across the apps in a trusted and secure environment</a:t>
            </a:r>
          </a:p>
          <a:p>
            <a:pPr rtl="0" fontAlgn="base"/>
            <a:r>
              <a:rPr lang="en-US" sz="1000" b="0" i="0" u="none" strike="noStrike" kern="1200" dirty="0">
                <a:solidFill>
                  <a:schemeClr val="tx1"/>
                </a:solidFill>
                <a:effectLst/>
                <a:latin typeface="Salesforce Sans"/>
                <a:ea typeface="+mn-ea"/>
                <a:cs typeface="+mn-cs"/>
              </a:rPr>
              <a:t>- Builds an ID that is the foundation of connected experiences</a:t>
            </a:r>
          </a:p>
          <a:p>
            <a:pPr rtl="0" fontAlgn="base"/>
            <a:r>
              <a:rPr lang="en-US" sz="1000" b="0" i="0" u="none" strike="noStrike" kern="1200" dirty="0">
                <a:solidFill>
                  <a:schemeClr val="tx1"/>
                </a:solidFill>
                <a:effectLst/>
                <a:latin typeface="Salesforce Sans"/>
                <a:ea typeface="+mn-ea"/>
                <a:cs typeface="+mn-cs"/>
              </a:rPr>
              <a:t>- Powers cross-channel experiences that are delivered in pre-built packages in Service and Commerce</a:t>
            </a:r>
          </a:p>
          <a:p>
            <a:pPr rtl="0" fontAlgn="base"/>
            <a:r>
              <a:rPr lang="en-US" sz="1000" b="0" i="0" u="none" strike="noStrike" kern="1200" dirty="0">
                <a:solidFill>
                  <a:schemeClr val="tx1"/>
                </a:solidFill>
                <a:effectLst/>
                <a:latin typeface="Salesforce Sans"/>
                <a:ea typeface="+mn-ea"/>
                <a:cs typeface="+mn-cs"/>
              </a:rPr>
              <a:t>- </a:t>
            </a:r>
            <a:r>
              <a:rPr lang="en-US" sz="1200" b="0" i="0" u="none" strike="noStrike" kern="1200" dirty="0">
                <a:solidFill>
                  <a:schemeClr val="tx1"/>
                </a:solidFill>
                <a:effectLst/>
                <a:latin typeface="+mn-lt"/>
                <a:ea typeface="+mn-ea"/>
                <a:cs typeface="+mn-cs"/>
              </a:rPr>
              <a:t>Custom experiences can be built to connect multiple orgs. in Lightning Platform around individual contacts or person accounts</a:t>
            </a:r>
          </a:p>
          <a:p>
            <a:pPr rtl="0"/>
            <a:br>
              <a:rPr lang="en-US" b="0" dirty="0">
                <a:effectLst/>
              </a:rPr>
            </a:br>
            <a:r>
              <a:rPr lang="en-US" sz="1000" b="1" i="0" u="none" strike="noStrike" kern="1200" dirty="0">
                <a:solidFill>
                  <a:schemeClr val="tx1"/>
                </a:solidFill>
                <a:effectLst/>
                <a:latin typeface="Salesforce Sans"/>
                <a:ea typeface="+mn-ea"/>
                <a:cs typeface="+mn-cs"/>
              </a:rPr>
              <a:t>Talk Track</a:t>
            </a:r>
            <a:endParaRPr lang="en-US" b="0" dirty="0">
              <a:effectLst/>
            </a:endParaRPr>
          </a:p>
          <a:p>
            <a:pPr rtl="0"/>
            <a:r>
              <a:rPr lang="en-US" sz="1000" b="0" i="0" u="none" strike="noStrike" kern="1200" dirty="0">
                <a:solidFill>
                  <a:schemeClr val="tx1"/>
                </a:solidFill>
                <a:effectLst/>
                <a:latin typeface="Salesforce Sans"/>
                <a:ea typeface="+mn-ea"/>
                <a:cs typeface="+mn-cs"/>
              </a:rPr>
              <a:t>Customer 360 Data Manager gives you one place to centrally establish trusted, secure connectivity across your Salesforce applications. We’re doing away with point to point connectivity and giving you a central hub with a click based UI to manage how apps connect and the data management tools necessary to power connected experience. In the Customer 360 Data Manager you’ll find a robust set of functionality that takes data from the connected systems and creates a single ID for individuals and an accurate, up to date Contact Profile. With point and click ease, Admins will enable new, cross-channel experiences like surfacing data right from Commerce Cloud B2C into an Agent Console in Service Cloud.</a:t>
            </a:r>
            <a:endParaRPr lang="en-US" b="0" dirty="0">
              <a:effectLst/>
            </a:endParaRPr>
          </a:p>
          <a:p>
            <a:br>
              <a:rPr lang="en-US" dirty="0"/>
            </a:br>
            <a:endParaRPr lang="en-US" dirty="0"/>
          </a:p>
        </p:txBody>
      </p:sp>
    </p:spTree>
    <p:extLst>
      <p:ext uri="{BB962C8B-B14F-4D97-AF65-F5344CB8AC3E}">
        <p14:creationId xmlns:p14="http://schemas.microsoft.com/office/powerpoint/2010/main" val="23244094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rtl="0" fontAlgn="base"/>
            <a:r>
              <a:rPr lang="en-US" sz="1000" b="0" i="0" u="none" strike="noStrike" kern="1200" dirty="0">
                <a:solidFill>
                  <a:schemeClr val="tx1"/>
                </a:solidFill>
                <a:effectLst/>
                <a:latin typeface="Salesforce Sans"/>
                <a:ea typeface="+mn-ea"/>
                <a:cs typeface="+mn-cs"/>
              </a:rPr>
              <a:t>- Helps our customers deliver a unified customer experience by making our products for B2C Service and Commerce and multiple Service Cloud orgs work together more seamlessly.</a:t>
            </a:r>
          </a:p>
          <a:p>
            <a:pPr rtl="0" fontAlgn="base"/>
            <a:r>
              <a:rPr lang="en-US" sz="1000" b="0" i="0" u="none" strike="noStrike" kern="1200" dirty="0">
                <a:solidFill>
                  <a:schemeClr val="tx1"/>
                </a:solidFill>
                <a:effectLst/>
                <a:latin typeface="Salesforce Sans"/>
                <a:ea typeface="+mn-ea"/>
                <a:cs typeface="+mn-cs"/>
              </a:rPr>
              <a:t>- Gives Admins a central place and </a:t>
            </a:r>
            <a:r>
              <a:rPr lang="en-US" sz="1000" b="1" i="0" u="sng" strike="noStrike" kern="1200" dirty="0">
                <a:solidFill>
                  <a:schemeClr val="tx1"/>
                </a:solidFill>
                <a:effectLst/>
                <a:latin typeface="Salesforce Sans"/>
                <a:ea typeface="+mn-ea"/>
                <a:cs typeface="+mn-cs"/>
              </a:rPr>
              <a:t>a click based UI to</a:t>
            </a:r>
            <a:r>
              <a:rPr lang="en-US" sz="1000" b="1" i="0" u="none" strike="noStrike" kern="1200" dirty="0">
                <a:solidFill>
                  <a:schemeClr val="tx1"/>
                </a:solidFill>
                <a:effectLst/>
                <a:latin typeface="Salesforce Sans"/>
                <a:ea typeface="+mn-ea"/>
                <a:cs typeface="+mn-cs"/>
              </a:rPr>
              <a:t> </a:t>
            </a:r>
            <a:r>
              <a:rPr lang="en-US" sz="1000" b="0" i="0" u="none" strike="noStrike" kern="1200" dirty="0">
                <a:solidFill>
                  <a:schemeClr val="tx1"/>
                </a:solidFill>
                <a:effectLst/>
                <a:latin typeface="Salesforce Sans"/>
                <a:ea typeface="+mn-ea"/>
                <a:cs typeface="+mn-cs"/>
              </a:rPr>
              <a:t>build connectivity across the apps in a trusted and secure environment</a:t>
            </a:r>
          </a:p>
          <a:p>
            <a:pPr rtl="0" fontAlgn="base"/>
            <a:r>
              <a:rPr lang="en-US" sz="1000" b="0" i="0" u="none" strike="noStrike" kern="1200" dirty="0">
                <a:solidFill>
                  <a:schemeClr val="tx1"/>
                </a:solidFill>
                <a:effectLst/>
                <a:latin typeface="Salesforce Sans"/>
                <a:ea typeface="+mn-ea"/>
                <a:cs typeface="+mn-cs"/>
              </a:rPr>
              <a:t>- Builds an ID that is the foundation of connected experiences</a:t>
            </a:r>
          </a:p>
          <a:p>
            <a:pPr rtl="0" fontAlgn="base"/>
            <a:r>
              <a:rPr lang="en-US" sz="1000" b="0" i="0" u="none" strike="noStrike" kern="1200" dirty="0">
                <a:solidFill>
                  <a:schemeClr val="tx1"/>
                </a:solidFill>
                <a:effectLst/>
                <a:latin typeface="Salesforce Sans"/>
                <a:ea typeface="+mn-ea"/>
                <a:cs typeface="+mn-cs"/>
              </a:rPr>
              <a:t>- Powers cross-channel experiences that are delivered in pre-built packages in Service and Commerce</a:t>
            </a:r>
          </a:p>
          <a:p>
            <a:pPr rtl="0" fontAlgn="base"/>
            <a:r>
              <a:rPr lang="en-US" sz="1000" b="0" i="0" u="none" strike="noStrike" kern="1200" dirty="0">
                <a:solidFill>
                  <a:schemeClr val="tx1"/>
                </a:solidFill>
                <a:effectLst/>
                <a:latin typeface="Salesforce Sans"/>
                <a:ea typeface="+mn-ea"/>
                <a:cs typeface="+mn-cs"/>
              </a:rPr>
              <a:t>- </a:t>
            </a:r>
            <a:r>
              <a:rPr lang="en-US" sz="1200" b="0" i="0" u="none" strike="noStrike" kern="1200" dirty="0">
                <a:solidFill>
                  <a:schemeClr val="tx1"/>
                </a:solidFill>
                <a:effectLst/>
                <a:latin typeface="+mn-lt"/>
                <a:ea typeface="+mn-ea"/>
                <a:cs typeface="+mn-cs"/>
              </a:rPr>
              <a:t>Custom experiences can be built to connect multiple orgs. in Lightning Platform around individual contacts or person accounts</a:t>
            </a:r>
          </a:p>
          <a:p>
            <a:pPr rtl="0"/>
            <a:br>
              <a:rPr lang="en-US" b="0" dirty="0">
                <a:effectLst/>
              </a:rPr>
            </a:br>
            <a:r>
              <a:rPr lang="en-US" sz="1000" b="1" i="0" u="none" strike="noStrike" kern="1200" dirty="0">
                <a:solidFill>
                  <a:schemeClr val="tx1"/>
                </a:solidFill>
                <a:effectLst/>
                <a:latin typeface="Salesforce Sans"/>
                <a:ea typeface="+mn-ea"/>
                <a:cs typeface="+mn-cs"/>
              </a:rPr>
              <a:t>Talk Track</a:t>
            </a:r>
            <a:endParaRPr lang="en-US" b="0" dirty="0">
              <a:effectLst/>
            </a:endParaRPr>
          </a:p>
          <a:p>
            <a:pPr rtl="0"/>
            <a:r>
              <a:rPr lang="en-US" sz="1000" b="0" i="0" u="none" strike="noStrike" kern="1200" dirty="0">
                <a:solidFill>
                  <a:schemeClr val="tx1"/>
                </a:solidFill>
                <a:effectLst/>
                <a:latin typeface="Salesforce Sans"/>
                <a:ea typeface="+mn-ea"/>
                <a:cs typeface="+mn-cs"/>
              </a:rPr>
              <a:t>Customer 360 Data Manager gives you one place to centrally establish trusted, secure connectivity across your Salesforce applications. We’re doing away with point to point connectivity and giving you a central hub with a click based UI to manage how apps connect and the data management tools necessary to power connected experience. In the Customer 360 Data Manager you’ll find a robust set of functionality that takes data from the connected systems and creates a single ID for individuals and an accurate, up to date Contact Profile. With point and click ease, Admins will enable new, cross-channel experiences like surfacing data right from Commerce Cloud B2C into an Agent Console in Service Cloud.</a:t>
            </a:r>
            <a:endParaRPr lang="en-US" b="0" dirty="0">
              <a:effectLst/>
            </a:endParaRPr>
          </a:p>
          <a:p>
            <a:br>
              <a:rPr lang="en-US" dirty="0"/>
            </a:br>
            <a:endParaRPr lang="en-US" dirty="0"/>
          </a:p>
        </p:txBody>
      </p:sp>
    </p:spTree>
    <p:extLst>
      <p:ext uri="{BB962C8B-B14F-4D97-AF65-F5344CB8AC3E}">
        <p14:creationId xmlns:p14="http://schemas.microsoft.com/office/powerpoint/2010/main" val="3211973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3322998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20805124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rtl="0" fontAlgn="base"/>
            <a:r>
              <a:rPr lang="en-US" sz="1000" b="0" i="0" u="none" strike="noStrike" kern="1200" dirty="0">
                <a:solidFill>
                  <a:schemeClr val="tx1"/>
                </a:solidFill>
                <a:effectLst/>
                <a:latin typeface="Salesforce Sans"/>
                <a:ea typeface="+mn-ea"/>
                <a:cs typeface="+mn-cs"/>
              </a:rPr>
              <a:t>- Helps our customers deliver a unified customer experience by making our products for B2C Service and Commerce and multiple Service Cloud orgs work together more seamlessly.</a:t>
            </a:r>
          </a:p>
          <a:p>
            <a:pPr rtl="0" fontAlgn="base"/>
            <a:r>
              <a:rPr lang="en-US" sz="1000" b="0" i="0" u="none" strike="noStrike" kern="1200" dirty="0">
                <a:solidFill>
                  <a:schemeClr val="tx1"/>
                </a:solidFill>
                <a:effectLst/>
                <a:latin typeface="Salesforce Sans"/>
                <a:ea typeface="+mn-ea"/>
                <a:cs typeface="+mn-cs"/>
              </a:rPr>
              <a:t>- Gives Admins a central place and </a:t>
            </a:r>
            <a:r>
              <a:rPr lang="en-US" sz="1000" b="1" i="0" u="sng" strike="noStrike" kern="1200" dirty="0">
                <a:solidFill>
                  <a:schemeClr val="tx1"/>
                </a:solidFill>
                <a:effectLst/>
                <a:latin typeface="Salesforce Sans"/>
                <a:ea typeface="+mn-ea"/>
                <a:cs typeface="+mn-cs"/>
              </a:rPr>
              <a:t>a click based UI to</a:t>
            </a:r>
            <a:r>
              <a:rPr lang="en-US" sz="1000" b="1" i="0" u="none" strike="noStrike" kern="1200" dirty="0">
                <a:solidFill>
                  <a:schemeClr val="tx1"/>
                </a:solidFill>
                <a:effectLst/>
                <a:latin typeface="Salesforce Sans"/>
                <a:ea typeface="+mn-ea"/>
                <a:cs typeface="+mn-cs"/>
              </a:rPr>
              <a:t> </a:t>
            </a:r>
            <a:r>
              <a:rPr lang="en-US" sz="1000" b="0" i="0" u="none" strike="noStrike" kern="1200" dirty="0">
                <a:solidFill>
                  <a:schemeClr val="tx1"/>
                </a:solidFill>
                <a:effectLst/>
                <a:latin typeface="Salesforce Sans"/>
                <a:ea typeface="+mn-ea"/>
                <a:cs typeface="+mn-cs"/>
              </a:rPr>
              <a:t>build connectivity across the apps in a trusted and secure environment</a:t>
            </a:r>
          </a:p>
          <a:p>
            <a:pPr rtl="0" fontAlgn="base"/>
            <a:r>
              <a:rPr lang="en-US" sz="1000" b="0" i="0" u="none" strike="noStrike" kern="1200" dirty="0">
                <a:solidFill>
                  <a:schemeClr val="tx1"/>
                </a:solidFill>
                <a:effectLst/>
                <a:latin typeface="Salesforce Sans"/>
                <a:ea typeface="+mn-ea"/>
                <a:cs typeface="+mn-cs"/>
              </a:rPr>
              <a:t>- Builds an ID that is the foundation of connected experiences</a:t>
            </a:r>
          </a:p>
          <a:p>
            <a:pPr rtl="0" fontAlgn="base"/>
            <a:r>
              <a:rPr lang="en-US" sz="1000" b="0" i="0" u="none" strike="noStrike" kern="1200" dirty="0">
                <a:solidFill>
                  <a:schemeClr val="tx1"/>
                </a:solidFill>
                <a:effectLst/>
                <a:latin typeface="Salesforce Sans"/>
                <a:ea typeface="+mn-ea"/>
                <a:cs typeface="+mn-cs"/>
              </a:rPr>
              <a:t>- Powers cross-channel experiences that are delivered in pre-built packages in Service and Commerce</a:t>
            </a:r>
          </a:p>
          <a:p>
            <a:pPr rtl="0" fontAlgn="base"/>
            <a:r>
              <a:rPr lang="en-US" sz="1000" b="0" i="0" u="none" strike="noStrike" kern="1200" dirty="0">
                <a:solidFill>
                  <a:schemeClr val="tx1"/>
                </a:solidFill>
                <a:effectLst/>
                <a:latin typeface="Salesforce Sans"/>
                <a:ea typeface="+mn-ea"/>
                <a:cs typeface="+mn-cs"/>
              </a:rPr>
              <a:t>- </a:t>
            </a:r>
            <a:r>
              <a:rPr lang="en-US" sz="1200" b="0" i="0" u="none" strike="noStrike" kern="1200" dirty="0">
                <a:solidFill>
                  <a:schemeClr val="tx1"/>
                </a:solidFill>
                <a:effectLst/>
                <a:latin typeface="+mn-lt"/>
                <a:ea typeface="+mn-ea"/>
                <a:cs typeface="+mn-cs"/>
              </a:rPr>
              <a:t>Custom experiences can be built to connect multiple orgs. in Lightning Platform around individual contacts or person accounts</a:t>
            </a:r>
          </a:p>
          <a:p>
            <a:pPr rtl="0"/>
            <a:br>
              <a:rPr lang="en-US" b="0" dirty="0">
                <a:effectLst/>
              </a:rPr>
            </a:br>
            <a:r>
              <a:rPr lang="en-US" sz="1000" b="1" i="0" u="none" strike="noStrike" kern="1200" dirty="0">
                <a:solidFill>
                  <a:schemeClr val="tx1"/>
                </a:solidFill>
                <a:effectLst/>
                <a:latin typeface="Salesforce Sans"/>
                <a:ea typeface="+mn-ea"/>
                <a:cs typeface="+mn-cs"/>
              </a:rPr>
              <a:t>Talk Track</a:t>
            </a:r>
            <a:endParaRPr lang="en-US" b="0" dirty="0">
              <a:effectLst/>
            </a:endParaRPr>
          </a:p>
          <a:p>
            <a:pPr rtl="0"/>
            <a:r>
              <a:rPr lang="en-US" sz="1000" b="0" i="0" u="none" strike="noStrike" kern="1200" dirty="0">
                <a:solidFill>
                  <a:schemeClr val="tx1"/>
                </a:solidFill>
                <a:effectLst/>
                <a:latin typeface="Salesforce Sans"/>
                <a:ea typeface="+mn-ea"/>
                <a:cs typeface="+mn-cs"/>
              </a:rPr>
              <a:t>Customer 360 Data Manager gives you one place to centrally establish trusted, secure connectivity across your Salesforce applications. We’re doing away with point to point connectivity and giving you a central hub with a click based UI to manage how apps connect and the data management tools necessary to power connected experience. In the Customer 360 Data Manager you’ll find a robust set of functionality that takes data from the connected systems and creates a single ID for individuals and an accurate, up to date Contact Profile. With point and click ease, Admins will enable new, cross-channel experiences like surfacing data right from Commerce Cloud B2C into an Agent Console in Service Cloud.</a:t>
            </a:r>
            <a:endParaRPr lang="en-US" b="0" dirty="0">
              <a:effectLst/>
            </a:endParaRPr>
          </a:p>
          <a:p>
            <a:br>
              <a:rPr lang="en-US" dirty="0"/>
            </a:br>
            <a:endParaRPr lang="en-US" dirty="0"/>
          </a:p>
        </p:txBody>
      </p:sp>
    </p:spTree>
    <p:extLst>
      <p:ext uri="{BB962C8B-B14F-4D97-AF65-F5344CB8AC3E}">
        <p14:creationId xmlns:p14="http://schemas.microsoft.com/office/powerpoint/2010/main" val="1593617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rtl="0" fontAlgn="base"/>
            <a:r>
              <a:rPr lang="en-US" sz="1000" b="0" i="0" u="none" strike="noStrike" kern="1200" dirty="0">
                <a:solidFill>
                  <a:schemeClr val="tx1"/>
                </a:solidFill>
                <a:effectLst/>
                <a:latin typeface="Salesforce Sans"/>
                <a:ea typeface="+mn-ea"/>
                <a:cs typeface="+mn-cs"/>
              </a:rPr>
              <a:t>- Helps our customers deliver a unified customer experience by making our products for B2C Service and Commerce and multiple Service Cloud orgs work together more seamlessly.</a:t>
            </a:r>
          </a:p>
          <a:p>
            <a:pPr rtl="0" fontAlgn="base"/>
            <a:r>
              <a:rPr lang="en-US" sz="1000" b="0" i="0" u="none" strike="noStrike" kern="1200" dirty="0">
                <a:solidFill>
                  <a:schemeClr val="tx1"/>
                </a:solidFill>
                <a:effectLst/>
                <a:latin typeface="Salesforce Sans"/>
                <a:ea typeface="+mn-ea"/>
                <a:cs typeface="+mn-cs"/>
              </a:rPr>
              <a:t>- Gives Admins a central place and </a:t>
            </a:r>
            <a:r>
              <a:rPr lang="en-US" sz="1000" b="1" i="0" u="sng" strike="noStrike" kern="1200" dirty="0">
                <a:solidFill>
                  <a:schemeClr val="tx1"/>
                </a:solidFill>
                <a:effectLst/>
                <a:latin typeface="Salesforce Sans"/>
                <a:ea typeface="+mn-ea"/>
                <a:cs typeface="+mn-cs"/>
              </a:rPr>
              <a:t>a click based UI to</a:t>
            </a:r>
            <a:r>
              <a:rPr lang="en-US" sz="1000" b="1" i="0" u="none" strike="noStrike" kern="1200" dirty="0">
                <a:solidFill>
                  <a:schemeClr val="tx1"/>
                </a:solidFill>
                <a:effectLst/>
                <a:latin typeface="Salesforce Sans"/>
                <a:ea typeface="+mn-ea"/>
                <a:cs typeface="+mn-cs"/>
              </a:rPr>
              <a:t> </a:t>
            </a:r>
            <a:r>
              <a:rPr lang="en-US" sz="1000" b="0" i="0" u="none" strike="noStrike" kern="1200" dirty="0">
                <a:solidFill>
                  <a:schemeClr val="tx1"/>
                </a:solidFill>
                <a:effectLst/>
                <a:latin typeface="Salesforce Sans"/>
                <a:ea typeface="+mn-ea"/>
                <a:cs typeface="+mn-cs"/>
              </a:rPr>
              <a:t>build connectivity across the apps in a trusted and secure environment</a:t>
            </a:r>
          </a:p>
          <a:p>
            <a:pPr rtl="0" fontAlgn="base"/>
            <a:r>
              <a:rPr lang="en-US" sz="1000" b="0" i="0" u="none" strike="noStrike" kern="1200" dirty="0">
                <a:solidFill>
                  <a:schemeClr val="tx1"/>
                </a:solidFill>
                <a:effectLst/>
                <a:latin typeface="Salesforce Sans"/>
                <a:ea typeface="+mn-ea"/>
                <a:cs typeface="+mn-cs"/>
              </a:rPr>
              <a:t>- Builds an ID that is the foundation of connected experiences</a:t>
            </a:r>
          </a:p>
          <a:p>
            <a:pPr rtl="0" fontAlgn="base"/>
            <a:r>
              <a:rPr lang="en-US" sz="1000" b="0" i="0" u="none" strike="noStrike" kern="1200" dirty="0">
                <a:solidFill>
                  <a:schemeClr val="tx1"/>
                </a:solidFill>
                <a:effectLst/>
                <a:latin typeface="Salesforce Sans"/>
                <a:ea typeface="+mn-ea"/>
                <a:cs typeface="+mn-cs"/>
              </a:rPr>
              <a:t>- Powers cross-channel experiences that are delivered in pre-built packages in Service and Commerce</a:t>
            </a:r>
          </a:p>
          <a:p>
            <a:pPr rtl="0" fontAlgn="base"/>
            <a:r>
              <a:rPr lang="en-US" sz="1000" b="0" i="0" u="none" strike="noStrike" kern="1200" dirty="0">
                <a:solidFill>
                  <a:schemeClr val="tx1"/>
                </a:solidFill>
                <a:effectLst/>
                <a:latin typeface="Salesforce Sans"/>
                <a:ea typeface="+mn-ea"/>
                <a:cs typeface="+mn-cs"/>
              </a:rPr>
              <a:t>- </a:t>
            </a:r>
            <a:r>
              <a:rPr lang="en-US" sz="1200" b="0" i="0" u="none" strike="noStrike" kern="1200" dirty="0">
                <a:solidFill>
                  <a:schemeClr val="tx1"/>
                </a:solidFill>
                <a:effectLst/>
                <a:latin typeface="+mn-lt"/>
                <a:ea typeface="+mn-ea"/>
                <a:cs typeface="+mn-cs"/>
              </a:rPr>
              <a:t>Custom experiences can be built to connect multiple orgs. in Lightning Platform around individual contacts or person accounts</a:t>
            </a:r>
          </a:p>
          <a:p>
            <a:pPr rtl="0"/>
            <a:br>
              <a:rPr lang="en-US" b="0" dirty="0">
                <a:effectLst/>
              </a:rPr>
            </a:br>
            <a:r>
              <a:rPr lang="en-US" sz="1000" b="1" i="0" u="none" strike="noStrike" kern="1200" dirty="0">
                <a:solidFill>
                  <a:schemeClr val="tx1"/>
                </a:solidFill>
                <a:effectLst/>
                <a:latin typeface="Salesforce Sans"/>
                <a:ea typeface="+mn-ea"/>
                <a:cs typeface="+mn-cs"/>
              </a:rPr>
              <a:t>Talk Track</a:t>
            </a:r>
            <a:endParaRPr lang="en-US" b="0" dirty="0">
              <a:effectLst/>
            </a:endParaRPr>
          </a:p>
          <a:p>
            <a:pPr rtl="0"/>
            <a:r>
              <a:rPr lang="en-US" sz="1000" b="0" i="0" u="none" strike="noStrike" kern="1200" dirty="0">
                <a:solidFill>
                  <a:schemeClr val="tx1"/>
                </a:solidFill>
                <a:effectLst/>
                <a:latin typeface="Salesforce Sans"/>
                <a:ea typeface="+mn-ea"/>
                <a:cs typeface="+mn-cs"/>
              </a:rPr>
              <a:t>Customer 360 Data Manager gives you one place to centrally establish trusted, secure connectivity across your Salesforce applications. We’re doing away with point to point connectivity and giving you a central hub with a click based UI to manage how apps connect and the data management tools necessary to power connected experience. In the Customer 360 Data Manager you’ll find a robust set of functionality that takes data from the connected systems and creates a single ID for individuals and an accurate, up to date Contact Profile. With point and click ease, Admins will enable new, cross-channel experiences like surfacing data right from Commerce Cloud B2C into an Agent Console in Service Cloud.</a:t>
            </a:r>
            <a:endParaRPr lang="en-US" b="0" dirty="0">
              <a:effectLst/>
            </a:endParaRPr>
          </a:p>
          <a:p>
            <a:br>
              <a:rPr lang="en-US" dirty="0"/>
            </a:br>
            <a:endParaRPr lang="en-US" dirty="0"/>
          </a:p>
        </p:txBody>
      </p:sp>
    </p:spTree>
    <p:extLst>
      <p:ext uri="{BB962C8B-B14F-4D97-AF65-F5344CB8AC3E}">
        <p14:creationId xmlns:p14="http://schemas.microsoft.com/office/powerpoint/2010/main" val="464113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8984514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4609892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rtl="0" fontAlgn="base"/>
            <a:r>
              <a:rPr lang="en-US" sz="1000" b="0" i="0" u="none" strike="noStrike" kern="1200" dirty="0">
                <a:solidFill>
                  <a:schemeClr val="tx1"/>
                </a:solidFill>
                <a:effectLst/>
                <a:latin typeface="Salesforce Sans"/>
                <a:ea typeface="+mn-ea"/>
                <a:cs typeface="+mn-cs"/>
              </a:rPr>
              <a:t>- Helps our customers deliver a unified customer experience by making our products for B2C Service and Commerce and multiple Service Cloud orgs work together more seamlessly.</a:t>
            </a:r>
          </a:p>
          <a:p>
            <a:pPr rtl="0" fontAlgn="base"/>
            <a:r>
              <a:rPr lang="en-US" sz="1000" b="0" i="0" u="none" strike="noStrike" kern="1200" dirty="0">
                <a:solidFill>
                  <a:schemeClr val="tx1"/>
                </a:solidFill>
                <a:effectLst/>
                <a:latin typeface="Salesforce Sans"/>
                <a:ea typeface="+mn-ea"/>
                <a:cs typeface="+mn-cs"/>
              </a:rPr>
              <a:t>- Gives Admins a central place and </a:t>
            </a:r>
            <a:r>
              <a:rPr lang="en-US" sz="1000" b="1" i="0" u="sng" strike="noStrike" kern="1200" dirty="0">
                <a:solidFill>
                  <a:schemeClr val="tx1"/>
                </a:solidFill>
                <a:effectLst/>
                <a:latin typeface="Salesforce Sans"/>
                <a:ea typeface="+mn-ea"/>
                <a:cs typeface="+mn-cs"/>
              </a:rPr>
              <a:t>a click based UI to</a:t>
            </a:r>
            <a:r>
              <a:rPr lang="en-US" sz="1000" b="1" i="0" u="none" strike="noStrike" kern="1200" dirty="0">
                <a:solidFill>
                  <a:schemeClr val="tx1"/>
                </a:solidFill>
                <a:effectLst/>
                <a:latin typeface="Salesforce Sans"/>
                <a:ea typeface="+mn-ea"/>
                <a:cs typeface="+mn-cs"/>
              </a:rPr>
              <a:t> </a:t>
            </a:r>
            <a:r>
              <a:rPr lang="en-US" sz="1000" b="0" i="0" u="none" strike="noStrike" kern="1200" dirty="0">
                <a:solidFill>
                  <a:schemeClr val="tx1"/>
                </a:solidFill>
                <a:effectLst/>
                <a:latin typeface="Salesforce Sans"/>
                <a:ea typeface="+mn-ea"/>
                <a:cs typeface="+mn-cs"/>
              </a:rPr>
              <a:t>build connectivity across the apps in a trusted and secure environment</a:t>
            </a:r>
          </a:p>
          <a:p>
            <a:pPr rtl="0" fontAlgn="base"/>
            <a:r>
              <a:rPr lang="en-US" sz="1000" b="0" i="0" u="none" strike="noStrike" kern="1200" dirty="0">
                <a:solidFill>
                  <a:schemeClr val="tx1"/>
                </a:solidFill>
                <a:effectLst/>
                <a:latin typeface="Salesforce Sans"/>
                <a:ea typeface="+mn-ea"/>
                <a:cs typeface="+mn-cs"/>
              </a:rPr>
              <a:t>- Builds an ID that is the foundation of connected experiences</a:t>
            </a:r>
          </a:p>
          <a:p>
            <a:pPr rtl="0" fontAlgn="base"/>
            <a:r>
              <a:rPr lang="en-US" sz="1000" b="0" i="0" u="none" strike="noStrike" kern="1200" dirty="0">
                <a:solidFill>
                  <a:schemeClr val="tx1"/>
                </a:solidFill>
                <a:effectLst/>
                <a:latin typeface="Salesforce Sans"/>
                <a:ea typeface="+mn-ea"/>
                <a:cs typeface="+mn-cs"/>
              </a:rPr>
              <a:t>- Powers cross-channel experiences that are delivered in pre-built packages in Service and Commerce</a:t>
            </a:r>
          </a:p>
          <a:p>
            <a:pPr rtl="0" fontAlgn="base"/>
            <a:r>
              <a:rPr lang="en-US" sz="1000" b="0" i="0" u="none" strike="noStrike" kern="1200" dirty="0">
                <a:solidFill>
                  <a:schemeClr val="tx1"/>
                </a:solidFill>
                <a:effectLst/>
                <a:latin typeface="Salesforce Sans"/>
                <a:ea typeface="+mn-ea"/>
                <a:cs typeface="+mn-cs"/>
              </a:rPr>
              <a:t>- </a:t>
            </a:r>
            <a:r>
              <a:rPr lang="en-US" sz="1200" b="0" i="0" u="none" strike="noStrike" kern="1200" dirty="0">
                <a:solidFill>
                  <a:schemeClr val="tx1"/>
                </a:solidFill>
                <a:effectLst/>
                <a:latin typeface="+mn-lt"/>
                <a:ea typeface="+mn-ea"/>
                <a:cs typeface="+mn-cs"/>
              </a:rPr>
              <a:t>Custom experiences can be built to connect multiple orgs. in Lightning Platform around individual contacts or person accounts</a:t>
            </a:r>
          </a:p>
          <a:p>
            <a:pPr rtl="0"/>
            <a:br>
              <a:rPr lang="en-US" b="0" dirty="0">
                <a:effectLst/>
              </a:rPr>
            </a:br>
            <a:r>
              <a:rPr lang="en-US" sz="1000" b="1" i="0" u="none" strike="noStrike" kern="1200" dirty="0">
                <a:solidFill>
                  <a:schemeClr val="tx1"/>
                </a:solidFill>
                <a:effectLst/>
                <a:latin typeface="Salesforce Sans"/>
                <a:ea typeface="+mn-ea"/>
                <a:cs typeface="+mn-cs"/>
              </a:rPr>
              <a:t>Talk Track</a:t>
            </a:r>
            <a:endParaRPr lang="en-US" b="0" dirty="0">
              <a:effectLst/>
            </a:endParaRPr>
          </a:p>
          <a:p>
            <a:pPr rtl="0"/>
            <a:r>
              <a:rPr lang="en-US" sz="1000" b="0" i="0" u="none" strike="noStrike" kern="1200" dirty="0">
                <a:solidFill>
                  <a:schemeClr val="tx1"/>
                </a:solidFill>
                <a:effectLst/>
                <a:latin typeface="Salesforce Sans"/>
                <a:ea typeface="+mn-ea"/>
                <a:cs typeface="+mn-cs"/>
              </a:rPr>
              <a:t>Customer 360 Data Manager gives you one place to centrally establish trusted, secure connectivity across your Salesforce applications. We’re doing away with point to point connectivity and giving you a central hub with a click based UI to manage how apps connect and the data management tools necessary to power connected experience. In the Customer 360 Data Manager you’ll find a robust set of functionality that takes data from the connected systems and creates a single ID for individuals and an accurate, up to date Contact Profile. With point and click ease, Admins will enable new, cross-channel experiences like surfacing data right from Commerce Cloud B2C into an Agent Console in Service Cloud.</a:t>
            </a:r>
            <a:endParaRPr lang="en-US" b="0" dirty="0">
              <a:effectLst/>
            </a:endParaRPr>
          </a:p>
          <a:p>
            <a:br>
              <a:rPr lang="en-US" dirty="0"/>
            </a:br>
            <a:endParaRPr lang="en-US" dirty="0"/>
          </a:p>
        </p:txBody>
      </p:sp>
    </p:spTree>
    <p:extLst>
      <p:ext uri="{BB962C8B-B14F-4D97-AF65-F5344CB8AC3E}">
        <p14:creationId xmlns:p14="http://schemas.microsoft.com/office/powerpoint/2010/main" val="2749316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you solve this problem if you have no single system of truth?</a:t>
            </a:r>
          </a:p>
        </p:txBody>
      </p:sp>
    </p:spTree>
    <p:extLst>
      <p:ext uri="{BB962C8B-B14F-4D97-AF65-F5344CB8AC3E}">
        <p14:creationId xmlns:p14="http://schemas.microsoft.com/office/powerpoint/2010/main" val="29698814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rtl="0" fontAlgn="base"/>
            <a:r>
              <a:rPr lang="en-US" sz="1000" b="0" i="0" u="none" strike="noStrike" kern="1200" dirty="0">
                <a:solidFill>
                  <a:schemeClr val="tx1"/>
                </a:solidFill>
                <a:effectLst/>
                <a:latin typeface="Salesforce Sans"/>
                <a:ea typeface="+mn-ea"/>
                <a:cs typeface="+mn-cs"/>
              </a:rPr>
              <a:t>- Helps our customers deliver a unified customer experience by making our products for B2C Service and Commerce and multiple Service Cloud orgs work together more seamlessly.</a:t>
            </a:r>
          </a:p>
          <a:p>
            <a:pPr rtl="0" fontAlgn="base"/>
            <a:r>
              <a:rPr lang="en-US" sz="1000" b="0" i="0" u="none" strike="noStrike" kern="1200" dirty="0">
                <a:solidFill>
                  <a:schemeClr val="tx1"/>
                </a:solidFill>
                <a:effectLst/>
                <a:latin typeface="Salesforce Sans"/>
                <a:ea typeface="+mn-ea"/>
                <a:cs typeface="+mn-cs"/>
              </a:rPr>
              <a:t>- Gives Admins a central place and </a:t>
            </a:r>
            <a:r>
              <a:rPr lang="en-US" sz="1000" b="1" i="0" u="sng" strike="noStrike" kern="1200" dirty="0">
                <a:solidFill>
                  <a:schemeClr val="tx1"/>
                </a:solidFill>
                <a:effectLst/>
                <a:latin typeface="Salesforce Sans"/>
                <a:ea typeface="+mn-ea"/>
                <a:cs typeface="+mn-cs"/>
              </a:rPr>
              <a:t>a click based UI to</a:t>
            </a:r>
            <a:r>
              <a:rPr lang="en-US" sz="1000" b="1" i="0" u="none" strike="noStrike" kern="1200" dirty="0">
                <a:solidFill>
                  <a:schemeClr val="tx1"/>
                </a:solidFill>
                <a:effectLst/>
                <a:latin typeface="Salesforce Sans"/>
                <a:ea typeface="+mn-ea"/>
                <a:cs typeface="+mn-cs"/>
              </a:rPr>
              <a:t> </a:t>
            </a:r>
            <a:r>
              <a:rPr lang="en-US" sz="1000" b="0" i="0" u="none" strike="noStrike" kern="1200" dirty="0">
                <a:solidFill>
                  <a:schemeClr val="tx1"/>
                </a:solidFill>
                <a:effectLst/>
                <a:latin typeface="Salesforce Sans"/>
                <a:ea typeface="+mn-ea"/>
                <a:cs typeface="+mn-cs"/>
              </a:rPr>
              <a:t>build connectivity across the apps in a trusted and secure environment</a:t>
            </a:r>
          </a:p>
          <a:p>
            <a:pPr rtl="0" fontAlgn="base"/>
            <a:r>
              <a:rPr lang="en-US" sz="1000" b="0" i="0" u="none" strike="noStrike" kern="1200" dirty="0">
                <a:solidFill>
                  <a:schemeClr val="tx1"/>
                </a:solidFill>
                <a:effectLst/>
                <a:latin typeface="Salesforce Sans"/>
                <a:ea typeface="+mn-ea"/>
                <a:cs typeface="+mn-cs"/>
              </a:rPr>
              <a:t>- Builds an ID that is the foundation of connected experiences</a:t>
            </a:r>
          </a:p>
          <a:p>
            <a:pPr rtl="0" fontAlgn="base"/>
            <a:r>
              <a:rPr lang="en-US" sz="1000" b="0" i="0" u="none" strike="noStrike" kern="1200" dirty="0">
                <a:solidFill>
                  <a:schemeClr val="tx1"/>
                </a:solidFill>
                <a:effectLst/>
                <a:latin typeface="Salesforce Sans"/>
                <a:ea typeface="+mn-ea"/>
                <a:cs typeface="+mn-cs"/>
              </a:rPr>
              <a:t>- Powers cross-channel experiences that are delivered in pre-built packages in Service and Commerce</a:t>
            </a:r>
          </a:p>
          <a:p>
            <a:pPr rtl="0" fontAlgn="base"/>
            <a:r>
              <a:rPr lang="en-US" sz="1000" b="0" i="0" u="none" strike="noStrike" kern="1200" dirty="0">
                <a:solidFill>
                  <a:schemeClr val="tx1"/>
                </a:solidFill>
                <a:effectLst/>
                <a:latin typeface="Salesforce Sans"/>
                <a:ea typeface="+mn-ea"/>
                <a:cs typeface="+mn-cs"/>
              </a:rPr>
              <a:t>- </a:t>
            </a:r>
            <a:r>
              <a:rPr lang="en-US" sz="1200" b="0" i="0" u="none" strike="noStrike" kern="1200" dirty="0">
                <a:solidFill>
                  <a:schemeClr val="tx1"/>
                </a:solidFill>
                <a:effectLst/>
                <a:latin typeface="+mn-lt"/>
                <a:ea typeface="+mn-ea"/>
                <a:cs typeface="+mn-cs"/>
              </a:rPr>
              <a:t>Custom experiences can be built to connect multiple orgs. in Lightning Platform around individual contacts or person accounts</a:t>
            </a:r>
          </a:p>
          <a:p>
            <a:pPr rtl="0"/>
            <a:br>
              <a:rPr lang="en-US" b="0" dirty="0">
                <a:effectLst/>
              </a:rPr>
            </a:br>
            <a:r>
              <a:rPr lang="en-US" sz="1000" b="1" i="0" u="none" strike="noStrike" kern="1200" dirty="0">
                <a:solidFill>
                  <a:schemeClr val="tx1"/>
                </a:solidFill>
                <a:effectLst/>
                <a:latin typeface="Salesforce Sans"/>
                <a:ea typeface="+mn-ea"/>
                <a:cs typeface="+mn-cs"/>
              </a:rPr>
              <a:t>Talk Track</a:t>
            </a:r>
            <a:endParaRPr lang="en-US" b="0" dirty="0">
              <a:effectLst/>
            </a:endParaRPr>
          </a:p>
          <a:p>
            <a:pPr rtl="0"/>
            <a:r>
              <a:rPr lang="en-US" sz="1000" b="0" i="0" u="none" strike="noStrike" kern="1200" dirty="0">
                <a:solidFill>
                  <a:schemeClr val="tx1"/>
                </a:solidFill>
                <a:effectLst/>
                <a:latin typeface="Salesforce Sans"/>
                <a:ea typeface="+mn-ea"/>
                <a:cs typeface="+mn-cs"/>
              </a:rPr>
              <a:t>Customer 360 Data Manager gives you one place to centrally establish trusted, secure connectivity across your Salesforce applications. We’re doing away with point to point connectivity and giving you a central hub with a click based UI to manage how apps connect and the data management tools necessary to power connected experience. In the Customer 360 Data Manager you’ll find a robust set of functionality that takes data from the connected systems and creates a single ID for individuals and an accurate, up to date Contact Profile. With point and click ease, Admins will enable new, cross-channel experiences like surfacing data right from Commerce Cloud B2C into an Agent Console in Service Cloud.</a:t>
            </a:r>
            <a:endParaRPr lang="en-US" b="0" dirty="0">
              <a:effectLst/>
            </a:endParaRPr>
          </a:p>
          <a:p>
            <a:br>
              <a:rPr lang="en-US" dirty="0"/>
            </a:br>
            <a:endParaRPr lang="en-US" dirty="0"/>
          </a:p>
        </p:txBody>
      </p:sp>
    </p:spTree>
    <p:extLst>
      <p:ext uri="{BB962C8B-B14F-4D97-AF65-F5344CB8AC3E}">
        <p14:creationId xmlns:p14="http://schemas.microsoft.com/office/powerpoint/2010/main" val="30861983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17270692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22853593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rtl="0" fontAlgn="base"/>
            <a:r>
              <a:rPr lang="en-US" sz="1000" b="0" i="0" u="none" strike="noStrike" kern="1200" dirty="0">
                <a:solidFill>
                  <a:schemeClr val="tx1"/>
                </a:solidFill>
                <a:effectLst/>
                <a:latin typeface="Salesforce Sans"/>
                <a:ea typeface="+mn-ea"/>
                <a:cs typeface="+mn-cs"/>
              </a:rPr>
              <a:t>- Helps our customers deliver a unified customer experience by making our products for B2C Service and Commerce and multiple Service Cloud orgs work together more seamlessly.</a:t>
            </a:r>
          </a:p>
          <a:p>
            <a:pPr rtl="0" fontAlgn="base"/>
            <a:r>
              <a:rPr lang="en-US" sz="1000" b="0" i="0" u="none" strike="noStrike" kern="1200" dirty="0">
                <a:solidFill>
                  <a:schemeClr val="tx1"/>
                </a:solidFill>
                <a:effectLst/>
                <a:latin typeface="Salesforce Sans"/>
                <a:ea typeface="+mn-ea"/>
                <a:cs typeface="+mn-cs"/>
              </a:rPr>
              <a:t>- Gives Admins a central place and </a:t>
            </a:r>
            <a:r>
              <a:rPr lang="en-US" sz="1000" b="1" i="0" u="sng" strike="noStrike" kern="1200" dirty="0">
                <a:solidFill>
                  <a:schemeClr val="tx1"/>
                </a:solidFill>
                <a:effectLst/>
                <a:latin typeface="Salesforce Sans"/>
                <a:ea typeface="+mn-ea"/>
                <a:cs typeface="+mn-cs"/>
              </a:rPr>
              <a:t>a click based UI to</a:t>
            </a:r>
            <a:r>
              <a:rPr lang="en-US" sz="1000" b="1" i="0" u="none" strike="noStrike" kern="1200" dirty="0">
                <a:solidFill>
                  <a:schemeClr val="tx1"/>
                </a:solidFill>
                <a:effectLst/>
                <a:latin typeface="Salesforce Sans"/>
                <a:ea typeface="+mn-ea"/>
                <a:cs typeface="+mn-cs"/>
              </a:rPr>
              <a:t> </a:t>
            </a:r>
            <a:r>
              <a:rPr lang="en-US" sz="1000" b="0" i="0" u="none" strike="noStrike" kern="1200" dirty="0">
                <a:solidFill>
                  <a:schemeClr val="tx1"/>
                </a:solidFill>
                <a:effectLst/>
                <a:latin typeface="Salesforce Sans"/>
                <a:ea typeface="+mn-ea"/>
                <a:cs typeface="+mn-cs"/>
              </a:rPr>
              <a:t>build connectivity across the apps in a trusted and secure environment</a:t>
            </a:r>
          </a:p>
          <a:p>
            <a:pPr rtl="0" fontAlgn="base"/>
            <a:r>
              <a:rPr lang="en-US" sz="1000" b="0" i="0" u="none" strike="noStrike" kern="1200" dirty="0">
                <a:solidFill>
                  <a:schemeClr val="tx1"/>
                </a:solidFill>
                <a:effectLst/>
                <a:latin typeface="Salesforce Sans"/>
                <a:ea typeface="+mn-ea"/>
                <a:cs typeface="+mn-cs"/>
              </a:rPr>
              <a:t>- Builds an ID that is the foundation of connected experiences</a:t>
            </a:r>
          </a:p>
          <a:p>
            <a:pPr rtl="0" fontAlgn="base"/>
            <a:r>
              <a:rPr lang="en-US" sz="1000" b="0" i="0" u="none" strike="noStrike" kern="1200" dirty="0">
                <a:solidFill>
                  <a:schemeClr val="tx1"/>
                </a:solidFill>
                <a:effectLst/>
                <a:latin typeface="Salesforce Sans"/>
                <a:ea typeface="+mn-ea"/>
                <a:cs typeface="+mn-cs"/>
              </a:rPr>
              <a:t>- Powers cross-channel experiences that are delivered in pre-built packages in Service and Commerce</a:t>
            </a:r>
          </a:p>
          <a:p>
            <a:pPr rtl="0" fontAlgn="base"/>
            <a:r>
              <a:rPr lang="en-US" sz="1000" b="0" i="0" u="none" strike="noStrike" kern="1200" dirty="0">
                <a:solidFill>
                  <a:schemeClr val="tx1"/>
                </a:solidFill>
                <a:effectLst/>
                <a:latin typeface="Salesforce Sans"/>
                <a:ea typeface="+mn-ea"/>
                <a:cs typeface="+mn-cs"/>
              </a:rPr>
              <a:t>- </a:t>
            </a:r>
            <a:r>
              <a:rPr lang="en-US" sz="1200" b="0" i="0" u="none" strike="noStrike" kern="1200" dirty="0">
                <a:solidFill>
                  <a:schemeClr val="tx1"/>
                </a:solidFill>
                <a:effectLst/>
                <a:latin typeface="+mn-lt"/>
                <a:ea typeface="+mn-ea"/>
                <a:cs typeface="+mn-cs"/>
              </a:rPr>
              <a:t>Custom experiences can be built to connect multiple orgs. in Lightning Platform around individual contacts or person accounts</a:t>
            </a:r>
          </a:p>
          <a:p>
            <a:pPr rtl="0"/>
            <a:br>
              <a:rPr lang="en-US" b="0" dirty="0">
                <a:effectLst/>
              </a:rPr>
            </a:br>
            <a:r>
              <a:rPr lang="en-US" sz="1000" b="1" i="0" u="none" strike="noStrike" kern="1200" dirty="0">
                <a:solidFill>
                  <a:schemeClr val="tx1"/>
                </a:solidFill>
                <a:effectLst/>
                <a:latin typeface="Salesforce Sans"/>
                <a:ea typeface="+mn-ea"/>
                <a:cs typeface="+mn-cs"/>
              </a:rPr>
              <a:t>Talk Track</a:t>
            </a:r>
            <a:endParaRPr lang="en-US" b="0" dirty="0">
              <a:effectLst/>
            </a:endParaRPr>
          </a:p>
          <a:p>
            <a:pPr rtl="0"/>
            <a:r>
              <a:rPr lang="en-US" sz="1000" b="0" i="0" u="none" strike="noStrike" kern="1200" dirty="0">
                <a:solidFill>
                  <a:schemeClr val="tx1"/>
                </a:solidFill>
                <a:effectLst/>
                <a:latin typeface="Salesforce Sans"/>
                <a:ea typeface="+mn-ea"/>
                <a:cs typeface="+mn-cs"/>
              </a:rPr>
              <a:t>Customer 360 Data Manager gives you one place to centrally establish trusted, secure connectivity across your Salesforce applications. We’re doing away with point to point connectivity and giving you a central hub with a click based UI to manage how apps connect and the data management tools necessary to power connected experience. In the Customer 360 Data Manager you’ll find a robust set of functionality that takes data from the connected systems and creates a single ID for individuals and an accurate, up to date Contact Profile. With point and click ease, Admins will enable new, cross-channel experiences like surfacing data right from Commerce Cloud B2C into an Agent Console in Service Cloud.</a:t>
            </a:r>
            <a:endParaRPr lang="en-US" b="0" dirty="0">
              <a:effectLst/>
            </a:endParaRPr>
          </a:p>
          <a:p>
            <a:br>
              <a:rPr lang="en-US" dirty="0"/>
            </a:br>
            <a:endParaRPr lang="en-US" dirty="0"/>
          </a:p>
        </p:txBody>
      </p:sp>
    </p:spTree>
    <p:extLst>
      <p:ext uri="{BB962C8B-B14F-4D97-AF65-F5344CB8AC3E}">
        <p14:creationId xmlns:p14="http://schemas.microsoft.com/office/powerpoint/2010/main" val="25379673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rtl="0" fontAlgn="base"/>
            <a:r>
              <a:rPr lang="en-US" sz="1000" b="0" i="0" u="none" strike="noStrike" kern="1200" dirty="0">
                <a:solidFill>
                  <a:schemeClr val="tx1"/>
                </a:solidFill>
                <a:effectLst/>
                <a:latin typeface="Salesforce Sans"/>
                <a:ea typeface="+mn-ea"/>
                <a:cs typeface="+mn-cs"/>
              </a:rPr>
              <a:t>- Helps our customers deliver a unified customer experience by making our products for B2C Service and Commerce and multiple Service Cloud orgs work together more seamlessly.</a:t>
            </a:r>
          </a:p>
          <a:p>
            <a:pPr rtl="0" fontAlgn="base"/>
            <a:r>
              <a:rPr lang="en-US" sz="1000" b="0" i="0" u="none" strike="noStrike" kern="1200" dirty="0">
                <a:solidFill>
                  <a:schemeClr val="tx1"/>
                </a:solidFill>
                <a:effectLst/>
                <a:latin typeface="Salesforce Sans"/>
                <a:ea typeface="+mn-ea"/>
                <a:cs typeface="+mn-cs"/>
              </a:rPr>
              <a:t>- Gives Admins a central place and </a:t>
            </a:r>
            <a:r>
              <a:rPr lang="en-US" sz="1000" b="1" i="0" u="sng" strike="noStrike" kern="1200" dirty="0">
                <a:solidFill>
                  <a:schemeClr val="tx1"/>
                </a:solidFill>
                <a:effectLst/>
                <a:latin typeface="Salesforce Sans"/>
                <a:ea typeface="+mn-ea"/>
                <a:cs typeface="+mn-cs"/>
              </a:rPr>
              <a:t>a click based UI to</a:t>
            </a:r>
            <a:r>
              <a:rPr lang="en-US" sz="1000" b="1" i="0" u="none" strike="noStrike" kern="1200" dirty="0">
                <a:solidFill>
                  <a:schemeClr val="tx1"/>
                </a:solidFill>
                <a:effectLst/>
                <a:latin typeface="Salesforce Sans"/>
                <a:ea typeface="+mn-ea"/>
                <a:cs typeface="+mn-cs"/>
              </a:rPr>
              <a:t> </a:t>
            </a:r>
            <a:r>
              <a:rPr lang="en-US" sz="1000" b="0" i="0" u="none" strike="noStrike" kern="1200" dirty="0">
                <a:solidFill>
                  <a:schemeClr val="tx1"/>
                </a:solidFill>
                <a:effectLst/>
                <a:latin typeface="Salesforce Sans"/>
                <a:ea typeface="+mn-ea"/>
                <a:cs typeface="+mn-cs"/>
              </a:rPr>
              <a:t>build connectivity across the apps in a trusted and secure environment</a:t>
            </a:r>
          </a:p>
          <a:p>
            <a:pPr rtl="0" fontAlgn="base"/>
            <a:r>
              <a:rPr lang="en-US" sz="1000" b="0" i="0" u="none" strike="noStrike" kern="1200" dirty="0">
                <a:solidFill>
                  <a:schemeClr val="tx1"/>
                </a:solidFill>
                <a:effectLst/>
                <a:latin typeface="Salesforce Sans"/>
                <a:ea typeface="+mn-ea"/>
                <a:cs typeface="+mn-cs"/>
              </a:rPr>
              <a:t>- Builds an ID that is the foundation of connected experiences</a:t>
            </a:r>
          </a:p>
          <a:p>
            <a:pPr rtl="0" fontAlgn="base"/>
            <a:r>
              <a:rPr lang="en-US" sz="1000" b="0" i="0" u="none" strike="noStrike" kern="1200" dirty="0">
                <a:solidFill>
                  <a:schemeClr val="tx1"/>
                </a:solidFill>
                <a:effectLst/>
                <a:latin typeface="Salesforce Sans"/>
                <a:ea typeface="+mn-ea"/>
                <a:cs typeface="+mn-cs"/>
              </a:rPr>
              <a:t>- Powers cross-channel experiences that are delivered in pre-built packages in Service and Commerce</a:t>
            </a:r>
          </a:p>
          <a:p>
            <a:pPr rtl="0" fontAlgn="base"/>
            <a:r>
              <a:rPr lang="en-US" sz="1000" b="0" i="0" u="none" strike="noStrike" kern="1200" dirty="0">
                <a:solidFill>
                  <a:schemeClr val="tx1"/>
                </a:solidFill>
                <a:effectLst/>
                <a:latin typeface="Salesforce Sans"/>
                <a:ea typeface="+mn-ea"/>
                <a:cs typeface="+mn-cs"/>
              </a:rPr>
              <a:t>- </a:t>
            </a:r>
            <a:r>
              <a:rPr lang="en-US" sz="1200" b="0" i="0" u="none" strike="noStrike" kern="1200" dirty="0">
                <a:solidFill>
                  <a:schemeClr val="tx1"/>
                </a:solidFill>
                <a:effectLst/>
                <a:latin typeface="+mn-lt"/>
                <a:ea typeface="+mn-ea"/>
                <a:cs typeface="+mn-cs"/>
              </a:rPr>
              <a:t>Custom experiences can be built to connect multiple orgs. in Lightning Platform around individual contacts or person accounts</a:t>
            </a:r>
          </a:p>
          <a:p>
            <a:pPr rtl="0"/>
            <a:br>
              <a:rPr lang="en-US" b="0" dirty="0">
                <a:effectLst/>
              </a:rPr>
            </a:br>
            <a:r>
              <a:rPr lang="en-US" sz="1000" b="1" i="0" u="none" strike="noStrike" kern="1200" dirty="0">
                <a:solidFill>
                  <a:schemeClr val="tx1"/>
                </a:solidFill>
                <a:effectLst/>
                <a:latin typeface="Salesforce Sans"/>
                <a:ea typeface="+mn-ea"/>
                <a:cs typeface="+mn-cs"/>
              </a:rPr>
              <a:t>Talk Track</a:t>
            </a:r>
            <a:endParaRPr lang="en-US" b="0" dirty="0">
              <a:effectLst/>
            </a:endParaRPr>
          </a:p>
          <a:p>
            <a:pPr rtl="0"/>
            <a:r>
              <a:rPr lang="en-US" sz="1000" b="0" i="0" u="none" strike="noStrike" kern="1200" dirty="0">
                <a:solidFill>
                  <a:schemeClr val="tx1"/>
                </a:solidFill>
                <a:effectLst/>
                <a:latin typeface="Salesforce Sans"/>
                <a:ea typeface="+mn-ea"/>
                <a:cs typeface="+mn-cs"/>
              </a:rPr>
              <a:t>Customer 360 Data Manager gives you one place to centrally establish trusted, secure connectivity across your Salesforce applications. We’re doing away with point to point connectivity and giving you a central hub with a click based UI to manage how apps connect and the data management tools necessary to power connected experience. In the Customer 360 Data Manager you’ll find a robust set of functionality that takes data from the connected systems and creates a single ID for individuals and an accurate, up to date Contact Profile. With point and click ease, Admins will enable new, cross-channel experiences like surfacing data right from Commerce Cloud B2C into an Agent Console in Service Cloud.</a:t>
            </a:r>
            <a:endParaRPr lang="en-US" b="0" dirty="0">
              <a:effectLst/>
            </a:endParaRPr>
          </a:p>
          <a:p>
            <a:br>
              <a:rPr lang="en-US" dirty="0"/>
            </a:br>
            <a:endParaRPr lang="en-US" dirty="0"/>
          </a:p>
        </p:txBody>
      </p:sp>
    </p:spTree>
    <p:extLst>
      <p:ext uri="{BB962C8B-B14F-4D97-AF65-F5344CB8AC3E}">
        <p14:creationId xmlns:p14="http://schemas.microsoft.com/office/powerpoint/2010/main" val="31601237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6485668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rtl="0" fontAlgn="base"/>
            <a:r>
              <a:rPr lang="en-US" sz="1000" b="0" i="0" u="none" strike="noStrike" kern="1200" dirty="0">
                <a:solidFill>
                  <a:schemeClr val="tx1"/>
                </a:solidFill>
                <a:effectLst/>
                <a:latin typeface="Salesforce Sans"/>
                <a:ea typeface="+mn-ea"/>
                <a:cs typeface="+mn-cs"/>
              </a:rPr>
              <a:t>- Helps our customers deliver a unified customer experience by making our products for B2C Service and Commerce and multiple Service Cloud orgs work together more seamlessly.</a:t>
            </a:r>
          </a:p>
          <a:p>
            <a:pPr rtl="0" fontAlgn="base"/>
            <a:r>
              <a:rPr lang="en-US" sz="1000" b="0" i="0" u="none" strike="noStrike" kern="1200" dirty="0">
                <a:solidFill>
                  <a:schemeClr val="tx1"/>
                </a:solidFill>
                <a:effectLst/>
                <a:latin typeface="Salesforce Sans"/>
                <a:ea typeface="+mn-ea"/>
                <a:cs typeface="+mn-cs"/>
              </a:rPr>
              <a:t>- Gives Admins a central place and </a:t>
            </a:r>
            <a:r>
              <a:rPr lang="en-US" sz="1000" b="1" i="0" u="sng" strike="noStrike" kern="1200" dirty="0">
                <a:solidFill>
                  <a:schemeClr val="tx1"/>
                </a:solidFill>
                <a:effectLst/>
                <a:latin typeface="Salesforce Sans"/>
                <a:ea typeface="+mn-ea"/>
                <a:cs typeface="+mn-cs"/>
              </a:rPr>
              <a:t>a click based UI to</a:t>
            </a:r>
            <a:r>
              <a:rPr lang="en-US" sz="1000" b="1" i="0" u="none" strike="noStrike" kern="1200" dirty="0">
                <a:solidFill>
                  <a:schemeClr val="tx1"/>
                </a:solidFill>
                <a:effectLst/>
                <a:latin typeface="Salesforce Sans"/>
                <a:ea typeface="+mn-ea"/>
                <a:cs typeface="+mn-cs"/>
              </a:rPr>
              <a:t> </a:t>
            </a:r>
            <a:r>
              <a:rPr lang="en-US" sz="1000" b="0" i="0" u="none" strike="noStrike" kern="1200" dirty="0">
                <a:solidFill>
                  <a:schemeClr val="tx1"/>
                </a:solidFill>
                <a:effectLst/>
                <a:latin typeface="Salesforce Sans"/>
                <a:ea typeface="+mn-ea"/>
                <a:cs typeface="+mn-cs"/>
              </a:rPr>
              <a:t>build connectivity across the apps in a trusted and secure environment</a:t>
            </a:r>
          </a:p>
          <a:p>
            <a:pPr rtl="0" fontAlgn="base"/>
            <a:r>
              <a:rPr lang="en-US" sz="1000" b="0" i="0" u="none" strike="noStrike" kern="1200" dirty="0">
                <a:solidFill>
                  <a:schemeClr val="tx1"/>
                </a:solidFill>
                <a:effectLst/>
                <a:latin typeface="Salesforce Sans"/>
                <a:ea typeface="+mn-ea"/>
                <a:cs typeface="+mn-cs"/>
              </a:rPr>
              <a:t>- Builds an ID that is the foundation of connected experiences</a:t>
            </a:r>
          </a:p>
          <a:p>
            <a:pPr rtl="0" fontAlgn="base"/>
            <a:r>
              <a:rPr lang="en-US" sz="1000" b="0" i="0" u="none" strike="noStrike" kern="1200" dirty="0">
                <a:solidFill>
                  <a:schemeClr val="tx1"/>
                </a:solidFill>
                <a:effectLst/>
                <a:latin typeface="Salesforce Sans"/>
                <a:ea typeface="+mn-ea"/>
                <a:cs typeface="+mn-cs"/>
              </a:rPr>
              <a:t>- Powers cross-channel experiences that are delivered in pre-built packages in Service and Commerce</a:t>
            </a:r>
          </a:p>
          <a:p>
            <a:pPr rtl="0" fontAlgn="base"/>
            <a:r>
              <a:rPr lang="en-US" sz="1000" b="0" i="0" u="none" strike="noStrike" kern="1200" dirty="0">
                <a:solidFill>
                  <a:schemeClr val="tx1"/>
                </a:solidFill>
                <a:effectLst/>
                <a:latin typeface="Salesforce Sans"/>
                <a:ea typeface="+mn-ea"/>
                <a:cs typeface="+mn-cs"/>
              </a:rPr>
              <a:t>- </a:t>
            </a:r>
            <a:r>
              <a:rPr lang="en-US" sz="1200" b="0" i="0" u="none" strike="noStrike" kern="1200" dirty="0">
                <a:solidFill>
                  <a:schemeClr val="tx1"/>
                </a:solidFill>
                <a:effectLst/>
                <a:latin typeface="+mn-lt"/>
                <a:ea typeface="+mn-ea"/>
                <a:cs typeface="+mn-cs"/>
              </a:rPr>
              <a:t>Custom experiences can be built to connect multiple orgs. in Lightning Platform around individual contacts or person accounts</a:t>
            </a:r>
          </a:p>
          <a:p>
            <a:pPr rtl="0"/>
            <a:br>
              <a:rPr lang="en-US" b="0" dirty="0">
                <a:effectLst/>
              </a:rPr>
            </a:br>
            <a:r>
              <a:rPr lang="en-US" sz="1000" b="1" i="0" u="none" strike="noStrike" kern="1200" dirty="0">
                <a:solidFill>
                  <a:schemeClr val="tx1"/>
                </a:solidFill>
                <a:effectLst/>
                <a:latin typeface="Salesforce Sans"/>
                <a:ea typeface="+mn-ea"/>
                <a:cs typeface="+mn-cs"/>
              </a:rPr>
              <a:t>Talk Track</a:t>
            </a:r>
            <a:endParaRPr lang="en-US" b="0" dirty="0">
              <a:effectLst/>
            </a:endParaRPr>
          </a:p>
          <a:p>
            <a:pPr rtl="0"/>
            <a:r>
              <a:rPr lang="en-US" sz="1000" b="0" i="0" u="none" strike="noStrike" kern="1200" dirty="0">
                <a:solidFill>
                  <a:schemeClr val="tx1"/>
                </a:solidFill>
                <a:effectLst/>
                <a:latin typeface="Salesforce Sans"/>
                <a:ea typeface="+mn-ea"/>
                <a:cs typeface="+mn-cs"/>
              </a:rPr>
              <a:t>Customer 360 Data Manager gives you one place to centrally establish trusted, secure connectivity across your Salesforce applications. We’re doing away with point to point connectivity and giving you a central hub with a click based UI to manage how apps connect and the data management tools necessary to power connected experience. In the Customer 360 Data Manager you’ll find a robust set of functionality that takes data from the connected systems and creates a single ID for individuals and an accurate, up to date Contact Profile. With point and click ease, Admins will enable new, cross-channel experiences like surfacing data right from Commerce Cloud B2C into an Agent Console in Service Cloud.</a:t>
            </a:r>
            <a:endParaRPr lang="en-US" b="0" dirty="0">
              <a:effectLst/>
            </a:endParaRPr>
          </a:p>
          <a:p>
            <a:br>
              <a:rPr lang="en-US" dirty="0"/>
            </a:br>
            <a:endParaRPr lang="en-US" dirty="0"/>
          </a:p>
        </p:txBody>
      </p:sp>
    </p:spTree>
    <p:extLst>
      <p:ext uri="{BB962C8B-B14F-4D97-AF65-F5344CB8AC3E}">
        <p14:creationId xmlns:p14="http://schemas.microsoft.com/office/powerpoint/2010/main" val="37416223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rtl="0" fontAlgn="base"/>
            <a:r>
              <a:rPr lang="en-US" sz="1000" b="0" i="0" u="none" strike="noStrike" kern="1200" dirty="0">
                <a:solidFill>
                  <a:schemeClr val="tx1"/>
                </a:solidFill>
                <a:effectLst/>
                <a:latin typeface="Salesforce Sans"/>
                <a:ea typeface="+mn-ea"/>
                <a:cs typeface="+mn-cs"/>
              </a:rPr>
              <a:t>- Helps our customers deliver a unified customer experience by making our products for B2C Service and Commerce and multiple Service Cloud orgs work together more seamlessly.</a:t>
            </a:r>
          </a:p>
          <a:p>
            <a:pPr rtl="0" fontAlgn="base"/>
            <a:r>
              <a:rPr lang="en-US" sz="1000" b="0" i="0" u="none" strike="noStrike" kern="1200" dirty="0">
                <a:solidFill>
                  <a:schemeClr val="tx1"/>
                </a:solidFill>
                <a:effectLst/>
                <a:latin typeface="Salesforce Sans"/>
                <a:ea typeface="+mn-ea"/>
                <a:cs typeface="+mn-cs"/>
              </a:rPr>
              <a:t>- Gives Admins a central place and </a:t>
            </a:r>
            <a:r>
              <a:rPr lang="en-US" sz="1000" b="1" i="0" u="sng" strike="noStrike" kern="1200" dirty="0">
                <a:solidFill>
                  <a:schemeClr val="tx1"/>
                </a:solidFill>
                <a:effectLst/>
                <a:latin typeface="Salesforce Sans"/>
                <a:ea typeface="+mn-ea"/>
                <a:cs typeface="+mn-cs"/>
              </a:rPr>
              <a:t>a click based UI to</a:t>
            </a:r>
            <a:r>
              <a:rPr lang="en-US" sz="1000" b="1" i="0" u="none" strike="noStrike" kern="1200" dirty="0">
                <a:solidFill>
                  <a:schemeClr val="tx1"/>
                </a:solidFill>
                <a:effectLst/>
                <a:latin typeface="Salesforce Sans"/>
                <a:ea typeface="+mn-ea"/>
                <a:cs typeface="+mn-cs"/>
              </a:rPr>
              <a:t> </a:t>
            </a:r>
            <a:r>
              <a:rPr lang="en-US" sz="1000" b="0" i="0" u="none" strike="noStrike" kern="1200" dirty="0">
                <a:solidFill>
                  <a:schemeClr val="tx1"/>
                </a:solidFill>
                <a:effectLst/>
                <a:latin typeface="Salesforce Sans"/>
                <a:ea typeface="+mn-ea"/>
                <a:cs typeface="+mn-cs"/>
              </a:rPr>
              <a:t>build connectivity across the apps in a trusted and secure environment</a:t>
            </a:r>
          </a:p>
          <a:p>
            <a:pPr rtl="0" fontAlgn="base"/>
            <a:r>
              <a:rPr lang="en-US" sz="1000" b="0" i="0" u="none" strike="noStrike" kern="1200" dirty="0">
                <a:solidFill>
                  <a:schemeClr val="tx1"/>
                </a:solidFill>
                <a:effectLst/>
                <a:latin typeface="Salesforce Sans"/>
                <a:ea typeface="+mn-ea"/>
                <a:cs typeface="+mn-cs"/>
              </a:rPr>
              <a:t>- Builds an ID that is the foundation of connected experiences</a:t>
            </a:r>
          </a:p>
          <a:p>
            <a:pPr rtl="0" fontAlgn="base"/>
            <a:r>
              <a:rPr lang="en-US" sz="1000" b="0" i="0" u="none" strike="noStrike" kern="1200" dirty="0">
                <a:solidFill>
                  <a:schemeClr val="tx1"/>
                </a:solidFill>
                <a:effectLst/>
                <a:latin typeface="Salesforce Sans"/>
                <a:ea typeface="+mn-ea"/>
                <a:cs typeface="+mn-cs"/>
              </a:rPr>
              <a:t>- Powers cross-channel experiences that are delivered in pre-built packages in Service and Commerce</a:t>
            </a:r>
          </a:p>
          <a:p>
            <a:pPr rtl="0" fontAlgn="base"/>
            <a:r>
              <a:rPr lang="en-US" sz="1000" b="0" i="0" u="none" strike="noStrike" kern="1200" dirty="0">
                <a:solidFill>
                  <a:schemeClr val="tx1"/>
                </a:solidFill>
                <a:effectLst/>
                <a:latin typeface="Salesforce Sans"/>
                <a:ea typeface="+mn-ea"/>
                <a:cs typeface="+mn-cs"/>
              </a:rPr>
              <a:t>- </a:t>
            </a:r>
            <a:r>
              <a:rPr lang="en-US" sz="1200" b="0" i="0" u="none" strike="noStrike" kern="1200" dirty="0">
                <a:solidFill>
                  <a:schemeClr val="tx1"/>
                </a:solidFill>
                <a:effectLst/>
                <a:latin typeface="+mn-lt"/>
                <a:ea typeface="+mn-ea"/>
                <a:cs typeface="+mn-cs"/>
              </a:rPr>
              <a:t>Custom experiences can be built to connect multiple orgs. in Lightning Platform around individual contacts or person accounts</a:t>
            </a:r>
          </a:p>
          <a:p>
            <a:pPr rtl="0"/>
            <a:br>
              <a:rPr lang="en-US" b="0" dirty="0">
                <a:effectLst/>
              </a:rPr>
            </a:br>
            <a:r>
              <a:rPr lang="en-US" sz="1000" b="1" i="0" u="none" strike="noStrike" kern="1200" dirty="0">
                <a:solidFill>
                  <a:schemeClr val="tx1"/>
                </a:solidFill>
                <a:effectLst/>
                <a:latin typeface="Salesforce Sans"/>
                <a:ea typeface="+mn-ea"/>
                <a:cs typeface="+mn-cs"/>
              </a:rPr>
              <a:t>Talk Track</a:t>
            </a:r>
            <a:endParaRPr lang="en-US" b="0" dirty="0">
              <a:effectLst/>
            </a:endParaRPr>
          </a:p>
          <a:p>
            <a:pPr rtl="0"/>
            <a:r>
              <a:rPr lang="en-US" sz="1000" b="0" i="0" u="none" strike="noStrike" kern="1200" dirty="0">
                <a:solidFill>
                  <a:schemeClr val="tx1"/>
                </a:solidFill>
                <a:effectLst/>
                <a:latin typeface="Salesforce Sans"/>
                <a:ea typeface="+mn-ea"/>
                <a:cs typeface="+mn-cs"/>
              </a:rPr>
              <a:t>Customer 360 Data Manager gives you one place to centrally establish trusted, secure connectivity across your Salesforce applications. We’re doing away with point to point connectivity and giving you a central hub with a click based UI to manage how apps connect and the data management tools necessary to power connected experience. In the Customer 360 Data Manager you’ll find a robust set of functionality that takes data from the connected systems and creates a single ID for individuals and an accurate, up to date Contact Profile. With point and click ease, Admins will enable new, cross-channel experiences like surfacing data right from Commerce Cloud B2C into an Agent Console in Service Cloud.</a:t>
            </a:r>
            <a:endParaRPr lang="en-US" b="0" dirty="0">
              <a:effectLst/>
            </a:endParaRPr>
          </a:p>
          <a:p>
            <a:br>
              <a:rPr lang="en-US" dirty="0"/>
            </a:br>
            <a:endParaRPr lang="en-US" dirty="0"/>
          </a:p>
        </p:txBody>
      </p:sp>
    </p:spTree>
    <p:extLst>
      <p:ext uri="{BB962C8B-B14F-4D97-AF65-F5344CB8AC3E}">
        <p14:creationId xmlns:p14="http://schemas.microsoft.com/office/powerpoint/2010/main" val="7539689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rtl="0" fontAlgn="base"/>
            <a:r>
              <a:rPr lang="en-US" sz="1000" b="0" i="0" u="none" strike="noStrike" kern="1200" dirty="0">
                <a:solidFill>
                  <a:schemeClr val="tx1"/>
                </a:solidFill>
                <a:effectLst/>
                <a:latin typeface="Salesforce Sans"/>
                <a:ea typeface="+mn-ea"/>
                <a:cs typeface="+mn-cs"/>
              </a:rPr>
              <a:t>- Helps our customers deliver a unified customer experience by making our products for B2C Service and Commerce and multiple Service Cloud orgs work together more seamlessly.</a:t>
            </a:r>
          </a:p>
          <a:p>
            <a:pPr rtl="0" fontAlgn="base"/>
            <a:r>
              <a:rPr lang="en-US" sz="1000" b="0" i="0" u="none" strike="noStrike" kern="1200" dirty="0">
                <a:solidFill>
                  <a:schemeClr val="tx1"/>
                </a:solidFill>
                <a:effectLst/>
                <a:latin typeface="Salesforce Sans"/>
                <a:ea typeface="+mn-ea"/>
                <a:cs typeface="+mn-cs"/>
              </a:rPr>
              <a:t>- Gives Admins a central place and </a:t>
            </a:r>
            <a:r>
              <a:rPr lang="en-US" sz="1000" b="1" i="0" u="sng" strike="noStrike" kern="1200" dirty="0">
                <a:solidFill>
                  <a:schemeClr val="tx1"/>
                </a:solidFill>
                <a:effectLst/>
                <a:latin typeface="Salesforce Sans"/>
                <a:ea typeface="+mn-ea"/>
                <a:cs typeface="+mn-cs"/>
              </a:rPr>
              <a:t>a click based UI to</a:t>
            </a:r>
            <a:r>
              <a:rPr lang="en-US" sz="1000" b="1" i="0" u="none" strike="noStrike" kern="1200" dirty="0">
                <a:solidFill>
                  <a:schemeClr val="tx1"/>
                </a:solidFill>
                <a:effectLst/>
                <a:latin typeface="Salesforce Sans"/>
                <a:ea typeface="+mn-ea"/>
                <a:cs typeface="+mn-cs"/>
              </a:rPr>
              <a:t> </a:t>
            </a:r>
            <a:r>
              <a:rPr lang="en-US" sz="1000" b="0" i="0" u="none" strike="noStrike" kern="1200" dirty="0">
                <a:solidFill>
                  <a:schemeClr val="tx1"/>
                </a:solidFill>
                <a:effectLst/>
                <a:latin typeface="Salesforce Sans"/>
                <a:ea typeface="+mn-ea"/>
                <a:cs typeface="+mn-cs"/>
              </a:rPr>
              <a:t>build connectivity across the apps in a trusted and secure environment</a:t>
            </a:r>
          </a:p>
          <a:p>
            <a:pPr rtl="0" fontAlgn="base"/>
            <a:r>
              <a:rPr lang="en-US" sz="1000" b="0" i="0" u="none" strike="noStrike" kern="1200" dirty="0">
                <a:solidFill>
                  <a:schemeClr val="tx1"/>
                </a:solidFill>
                <a:effectLst/>
                <a:latin typeface="Salesforce Sans"/>
                <a:ea typeface="+mn-ea"/>
                <a:cs typeface="+mn-cs"/>
              </a:rPr>
              <a:t>- Builds an ID that is the foundation of connected experiences</a:t>
            </a:r>
          </a:p>
          <a:p>
            <a:pPr rtl="0" fontAlgn="base"/>
            <a:r>
              <a:rPr lang="en-US" sz="1000" b="0" i="0" u="none" strike="noStrike" kern="1200" dirty="0">
                <a:solidFill>
                  <a:schemeClr val="tx1"/>
                </a:solidFill>
                <a:effectLst/>
                <a:latin typeface="Salesforce Sans"/>
                <a:ea typeface="+mn-ea"/>
                <a:cs typeface="+mn-cs"/>
              </a:rPr>
              <a:t>- Powers cross-channel experiences that are delivered in pre-built packages in Service and Commerce</a:t>
            </a:r>
          </a:p>
          <a:p>
            <a:pPr rtl="0" fontAlgn="base"/>
            <a:r>
              <a:rPr lang="en-US" sz="1000" b="0" i="0" u="none" strike="noStrike" kern="1200" dirty="0">
                <a:solidFill>
                  <a:schemeClr val="tx1"/>
                </a:solidFill>
                <a:effectLst/>
                <a:latin typeface="Salesforce Sans"/>
                <a:ea typeface="+mn-ea"/>
                <a:cs typeface="+mn-cs"/>
              </a:rPr>
              <a:t>- </a:t>
            </a:r>
            <a:r>
              <a:rPr lang="en-US" sz="1200" b="0" i="0" u="none" strike="noStrike" kern="1200" dirty="0">
                <a:solidFill>
                  <a:schemeClr val="tx1"/>
                </a:solidFill>
                <a:effectLst/>
                <a:latin typeface="+mn-lt"/>
                <a:ea typeface="+mn-ea"/>
                <a:cs typeface="+mn-cs"/>
              </a:rPr>
              <a:t>Custom experiences can be built to connect multiple orgs. in Lightning Platform around individual contacts or person accounts</a:t>
            </a:r>
          </a:p>
          <a:p>
            <a:pPr rtl="0"/>
            <a:br>
              <a:rPr lang="en-US" b="0" dirty="0">
                <a:effectLst/>
              </a:rPr>
            </a:br>
            <a:r>
              <a:rPr lang="en-US" sz="1000" b="1" i="0" u="none" strike="noStrike" kern="1200" dirty="0">
                <a:solidFill>
                  <a:schemeClr val="tx1"/>
                </a:solidFill>
                <a:effectLst/>
                <a:latin typeface="Salesforce Sans"/>
                <a:ea typeface="+mn-ea"/>
                <a:cs typeface="+mn-cs"/>
              </a:rPr>
              <a:t>Talk Track</a:t>
            </a:r>
            <a:endParaRPr lang="en-US" b="0" dirty="0">
              <a:effectLst/>
            </a:endParaRPr>
          </a:p>
          <a:p>
            <a:pPr rtl="0"/>
            <a:r>
              <a:rPr lang="en-US" sz="1000" b="0" i="0" u="none" strike="noStrike" kern="1200" dirty="0">
                <a:solidFill>
                  <a:schemeClr val="tx1"/>
                </a:solidFill>
                <a:effectLst/>
                <a:latin typeface="Salesforce Sans"/>
                <a:ea typeface="+mn-ea"/>
                <a:cs typeface="+mn-cs"/>
              </a:rPr>
              <a:t>Customer 360 Data Manager gives you one place to centrally establish trusted, secure connectivity across your Salesforce applications. We’re doing away with point to point connectivity and giving you a central hub with a click based UI to manage how apps connect and the data management tools necessary to power connected experience. In the Customer 360 Data Manager you’ll find a robust set of functionality that takes data from the connected systems and creates a single ID for individuals and an accurate, up to date Contact Profile. With point and click ease, Admins will enable new, cross-channel experiences like surfacing data right from Commerce Cloud B2C into an Agent Console in Service Cloud.</a:t>
            </a:r>
            <a:endParaRPr lang="en-US" b="0" dirty="0">
              <a:effectLst/>
            </a:endParaRPr>
          </a:p>
          <a:p>
            <a:br>
              <a:rPr lang="en-US" dirty="0"/>
            </a:br>
            <a:endParaRPr lang="en-US" dirty="0"/>
          </a:p>
        </p:txBody>
      </p:sp>
    </p:spTree>
    <p:extLst>
      <p:ext uri="{BB962C8B-B14F-4D97-AF65-F5344CB8AC3E}">
        <p14:creationId xmlns:p14="http://schemas.microsoft.com/office/powerpoint/2010/main" val="580756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135314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0" i="0" u="none" strike="noStrike" kern="1200" dirty="0">
                <a:solidFill>
                  <a:schemeClr val="tx1"/>
                </a:solidFill>
                <a:effectLst/>
                <a:latin typeface="Salesforce Sans"/>
                <a:ea typeface="+mn-ea"/>
                <a:cs typeface="+mn-cs"/>
              </a:rPr>
              <a:t>Today’s customer has expectations that are set by Trailblazing companies who are setting new bars constantly. Think about the experiences you have every day:</a:t>
            </a:r>
            <a:endParaRPr lang="en-US" b="0" dirty="0">
              <a:effectLst/>
            </a:endParaRPr>
          </a:p>
          <a:p>
            <a:pPr rtl="0" fontAlgn="base"/>
            <a:r>
              <a:rPr lang="en-US" sz="1000" b="0" i="0" u="none" strike="noStrike" kern="1200" dirty="0">
                <a:solidFill>
                  <a:schemeClr val="tx1"/>
                </a:solidFill>
                <a:effectLst/>
                <a:latin typeface="Salesforce Sans"/>
                <a:ea typeface="+mn-ea"/>
                <a:cs typeface="+mn-cs"/>
              </a:rPr>
              <a:t>Amazon has set the bar for unified digital experiences. I expect that no matter where I engage, I will have a single login. I won’t have to deal with multiple logins to make an order, get service, post a review, or use the various apps from Amazon. It makes my experience with Amazon free from friction.</a:t>
            </a:r>
          </a:p>
          <a:p>
            <a:pPr rtl="0" fontAlgn="base"/>
            <a:endParaRPr lang="en-US" sz="1000" b="0" i="0" u="none" strike="noStrike" kern="1200" dirty="0">
              <a:solidFill>
                <a:schemeClr val="tx1"/>
              </a:solidFill>
              <a:effectLst/>
              <a:latin typeface="Salesforce Sans"/>
              <a:ea typeface="+mn-ea"/>
              <a:cs typeface="+mn-cs"/>
            </a:endParaRPr>
          </a:p>
          <a:p>
            <a:pPr rtl="0" fontAlgn="base"/>
            <a:r>
              <a:rPr lang="en-US" sz="1000" b="0" i="0" u="none" strike="noStrike" kern="1200" dirty="0">
                <a:solidFill>
                  <a:schemeClr val="tx1"/>
                </a:solidFill>
                <a:effectLst/>
                <a:latin typeface="Salesforce Sans"/>
                <a:ea typeface="+mn-ea"/>
                <a:cs typeface="+mn-cs"/>
              </a:rPr>
              <a:t>Starbucks is defining personalized engagement. They engage me in a way that demonstrates they truly know my preferences, my past behaviors, and how I like to be engaged. Starbucks makes my life easier by taking into account all that I’ve done and using that to make what I do next that much quicker.</a:t>
            </a:r>
          </a:p>
          <a:p>
            <a:pPr rtl="0" fontAlgn="base"/>
            <a:endParaRPr lang="en-US" sz="1000" b="0" i="0" u="none" strike="noStrike" kern="1200" dirty="0">
              <a:solidFill>
                <a:schemeClr val="tx1"/>
              </a:solidFill>
              <a:effectLst/>
              <a:latin typeface="Salesforce Sans"/>
              <a:ea typeface="+mn-ea"/>
              <a:cs typeface="+mn-cs"/>
            </a:endParaRPr>
          </a:p>
          <a:p>
            <a:pPr rtl="0" fontAlgn="base"/>
            <a:r>
              <a:rPr lang="en-US" sz="1000" b="0" i="0" u="none" strike="noStrike" kern="1200" dirty="0">
                <a:solidFill>
                  <a:schemeClr val="tx1"/>
                </a:solidFill>
                <a:effectLst/>
                <a:latin typeface="Salesforce Sans"/>
                <a:ea typeface="+mn-ea"/>
                <a:cs typeface="+mn-cs"/>
              </a:rPr>
              <a:t>And, Marriott is fostering loyalty with every interaction. They do it by making sure that everyone I talk to: reservations, a </a:t>
            </a:r>
            <a:r>
              <a:rPr lang="en-US" sz="1000" b="0" i="0" u="none" strike="noStrike" kern="1200" dirty="0" err="1">
                <a:solidFill>
                  <a:schemeClr val="tx1"/>
                </a:solidFill>
                <a:effectLst/>
                <a:latin typeface="Salesforce Sans"/>
                <a:ea typeface="+mn-ea"/>
                <a:cs typeface="+mn-cs"/>
              </a:rPr>
              <a:t>Bonvoy</a:t>
            </a:r>
            <a:r>
              <a:rPr lang="en-US" sz="1000" b="0" i="0" u="none" strike="noStrike" kern="1200" dirty="0">
                <a:solidFill>
                  <a:schemeClr val="tx1"/>
                </a:solidFill>
                <a:effectLst/>
                <a:latin typeface="Salesforce Sans"/>
                <a:ea typeface="+mn-ea"/>
                <a:cs typeface="+mn-cs"/>
              </a:rPr>
              <a:t> rep, two-way chat, on premise staff, anyone, knows me. Marriott employees know who I am regardless of touchpoint.</a:t>
            </a:r>
          </a:p>
          <a:p>
            <a:pPr rtl="0"/>
            <a:br>
              <a:rPr lang="en-US" b="0" dirty="0">
                <a:effectLst/>
              </a:rPr>
            </a:br>
            <a:r>
              <a:rPr lang="en-US" sz="1000" b="0" i="0" u="none" strike="noStrike" kern="1200" dirty="0">
                <a:solidFill>
                  <a:schemeClr val="tx1"/>
                </a:solidFill>
                <a:effectLst/>
                <a:latin typeface="Salesforce Sans"/>
                <a:ea typeface="+mn-ea"/>
                <a:cs typeface="+mn-cs"/>
              </a:rPr>
              <a:t>Customers now expect unified digital experiences, personalized engagement and informed interactions.</a:t>
            </a:r>
            <a:endParaRPr lang="en-US" b="0" dirty="0">
              <a:effectLst/>
            </a:endParaRPr>
          </a:p>
          <a:p>
            <a:pPr rtl="0"/>
            <a:br>
              <a:rPr lang="en-US" b="0" dirty="0">
                <a:effectLst/>
              </a:rPr>
            </a:br>
            <a:r>
              <a:rPr lang="en-US" sz="1000" b="0" i="0" u="none" strike="noStrike" kern="1200" dirty="0">
                <a:solidFill>
                  <a:schemeClr val="tx1"/>
                </a:solidFill>
                <a:effectLst/>
                <a:latin typeface="Salesforce Sans"/>
                <a:ea typeface="+mn-ea"/>
                <a:cs typeface="+mn-cs"/>
              </a:rPr>
              <a:t>But, most experiences don’t meet these expectations.</a:t>
            </a:r>
            <a:endParaRPr lang="en-US" dirty="0"/>
          </a:p>
        </p:txBody>
      </p:sp>
    </p:spTree>
    <p:extLst>
      <p:ext uri="{BB962C8B-B14F-4D97-AF65-F5344CB8AC3E}">
        <p14:creationId xmlns:p14="http://schemas.microsoft.com/office/powerpoint/2010/main" val="18011981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14905531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652715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rtl="0" fontAlgn="base"/>
            <a:r>
              <a:rPr lang="en-US" sz="1000" b="0" i="0" u="none" strike="noStrike" kern="1200" dirty="0">
                <a:solidFill>
                  <a:schemeClr val="tx1"/>
                </a:solidFill>
                <a:effectLst/>
                <a:latin typeface="Salesforce Sans"/>
                <a:ea typeface="+mn-ea"/>
                <a:cs typeface="+mn-cs"/>
              </a:rPr>
              <a:t>- Helps our customers deliver a unified customer experience by making our products for B2C Service and Commerce and multiple Service Cloud orgs work together more seamlessly.</a:t>
            </a:r>
          </a:p>
          <a:p>
            <a:pPr rtl="0" fontAlgn="base"/>
            <a:r>
              <a:rPr lang="en-US" sz="1000" b="0" i="0" u="none" strike="noStrike" kern="1200" dirty="0">
                <a:solidFill>
                  <a:schemeClr val="tx1"/>
                </a:solidFill>
                <a:effectLst/>
                <a:latin typeface="Salesforce Sans"/>
                <a:ea typeface="+mn-ea"/>
                <a:cs typeface="+mn-cs"/>
              </a:rPr>
              <a:t>- Gives Admins a central place and </a:t>
            </a:r>
            <a:r>
              <a:rPr lang="en-US" sz="1000" b="1" i="0" u="sng" strike="noStrike" kern="1200" dirty="0">
                <a:solidFill>
                  <a:schemeClr val="tx1"/>
                </a:solidFill>
                <a:effectLst/>
                <a:latin typeface="Salesforce Sans"/>
                <a:ea typeface="+mn-ea"/>
                <a:cs typeface="+mn-cs"/>
              </a:rPr>
              <a:t>a click based UI to</a:t>
            </a:r>
            <a:r>
              <a:rPr lang="en-US" sz="1000" b="1" i="0" u="none" strike="noStrike" kern="1200" dirty="0">
                <a:solidFill>
                  <a:schemeClr val="tx1"/>
                </a:solidFill>
                <a:effectLst/>
                <a:latin typeface="Salesforce Sans"/>
                <a:ea typeface="+mn-ea"/>
                <a:cs typeface="+mn-cs"/>
              </a:rPr>
              <a:t> </a:t>
            </a:r>
            <a:r>
              <a:rPr lang="en-US" sz="1000" b="0" i="0" u="none" strike="noStrike" kern="1200" dirty="0">
                <a:solidFill>
                  <a:schemeClr val="tx1"/>
                </a:solidFill>
                <a:effectLst/>
                <a:latin typeface="Salesforce Sans"/>
                <a:ea typeface="+mn-ea"/>
                <a:cs typeface="+mn-cs"/>
              </a:rPr>
              <a:t>build connectivity across the apps in a trusted and secure environment</a:t>
            </a:r>
          </a:p>
          <a:p>
            <a:pPr rtl="0" fontAlgn="base"/>
            <a:r>
              <a:rPr lang="en-US" sz="1000" b="0" i="0" u="none" strike="noStrike" kern="1200" dirty="0">
                <a:solidFill>
                  <a:schemeClr val="tx1"/>
                </a:solidFill>
                <a:effectLst/>
                <a:latin typeface="Salesforce Sans"/>
                <a:ea typeface="+mn-ea"/>
                <a:cs typeface="+mn-cs"/>
              </a:rPr>
              <a:t>- Builds an ID that is the foundation of connected experiences</a:t>
            </a:r>
          </a:p>
          <a:p>
            <a:pPr rtl="0" fontAlgn="base"/>
            <a:r>
              <a:rPr lang="en-US" sz="1000" b="0" i="0" u="none" strike="noStrike" kern="1200" dirty="0">
                <a:solidFill>
                  <a:schemeClr val="tx1"/>
                </a:solidFill>
                <a:effectLst/>
                <a:latin typeface="Salesforce Sans"/>
                <a:ea typeface="+mn-ea"/>
                <a:cs typeface="+mn-cs"/>
              </a:rPr>
              <a:t>- Powers cross-channel experiences that are delivered in pre-built packages in Service and Commerce</a:t>
            </a:r>
          </a:p>
          <a:p>
            <a:pPr rtl="0" fontAlgn="base"/>
            <a:r>
              <a:rPr lang="en-US" sz="1000" b="0" i="0" u="none" strike="noStrike" kern="1200" dirty="0">
                <a:solidFill>
                  <a:schemeClr val="tx1"/>
                </a:solidFill>
                <a:effectLst/>
                <a:latin typeface="Salesforce Sans"/>
                <a:ea typeface="+mn-ea"/>
                <a:cs typeface="+mn-cs"/>
              </a:rPr>
              <a:t>- </a:t>
            </a:r>
            <a:r>
              <a:rPr lang="en-US" sz="1200" b="0" i="0" u="none" strike="noStrike" kern="1200" dirty="0">
                <a:solidFill>
                  <a:schemeClr val="tx1"/>
                </a:solidFill>
                <a:effectLst/>
                <a:latin typeface="+mn-lt"/>
                <a:ea typeface="+mn-ea"/>
                <a:cs typeface="+mn-cs"/>
              </a:rPr>
              <a:t>Custom experiences can be built to connect multiple orgs. in Lightning Platform around individual contacts or person accounts</a:t>
            </a:r>
          </a:p>
          <a:p>
            <a:pPr rtl="0"/>
            <a:br>
              <a:rPr lang="en-US" b="0" dirty="0">
                <a:effectLst/>
              </a:rPr>
            </a:br>
            <a:r>
              <a:rPr lang="en-US" sz="1000" b="1" i="0" u="none" strike="noStrike" kern="1200" dirty="0">
                <a:solidFill>
                  <a:schemeClr val="tx1"/>
                </a:solidFill>
                <a:effectLst/>
                <a:latin typeface="Salesforce Sans"/>
                <a:ea typeface="+mn-ea"/>
                <a:cs typeface="+mn-cs"/>
              </a:rPr>
              <a:t>Talk Track</a:t>
            </a:r>
            <a:endParaRPr lang="en-US" b="0" dirty="0">
              <a:effectLst/>
            </a:endParaRPr>
          </a:p>
          <a:p>
            <a:pPr rtl="0"/>
            <a:r>
              <a:rPr lang="en-US" sz="1000" b="0" i="0" u="none" strike="noStrike" kern="1200" dirty="0">
                <a:solidFill>
                  <a:schemeClr val="tx1"/>
                </a:solidFill>
                <a:effectLst/>
                <a:latin typeface="Salesforce Sans"/>
                <a:ea typeface="+mn-ea"/>
                <a:cs typeface="+mn-cs"/>
              </a:rPr>
              <a:t>Customer 360 Data Manager gives you one place to centrally establish trusted, secure connectivity across your Salesforce applications. We’re doing away with point to point connectivity and giving you a central hub with a click based UI to manage how apps connect and the data management tools necessary to power connected experience. In the Customer 360 Data Manager you’ll find a robust set of functionality that takes data from the connected systems and creates a single ID for individuals and an accurate, up to date Contact Profile. With point and click ease, Admins will enable new, cross-channel experiences like surfacing data right from Commerce Cloud B2C into an Agent Console in Service Cloud.</a:t>
            </a:r>
            <a:endParaRPr lang="en-US" b="0" dirty="0">
              <a:effectLst/>
            </a:endParaRPr>
          </a:p>
          <a:p>
            <a:br>
              <a:rPr lang="en-US" dirty="0"/>
            </a:br>
            <a:endParaRPr lang="en-US" dirty="0"/>
          </a:p>
        </p:txBody>
      </p:sp>
    </p:spTree>
    <p:extLst>
      <p:ext uri="{BB962C8B-B14F-4D97-AF65-F5344CB8AC3E}">
        <p14:creationId xmlns:p14="http://schemas.microsoft.com/office/powerpoint/2010/main" val="1834675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rtl="0" fontAlgn="base"/>
            <a:r>
              <a:rPr lang="en-US" sz="1000" b="0" i="0" u="none" strike="noStrike" kern="1200" dirty="0">
                <a:solidFill>
                  <a:schemeClr val="tx1"/>
                </a:solidFill>
                <a:effectLst/>
                <a:latin typeface="Salesforce Sans"/>
                <a:ea typeface="+mn-ea"/>
                <a:cs typeface="+mn-cs"/>
              </a:rPr>
              <a:t>- Helps our customers deliver a unified customer experience by making our products for B2C Service and Commerce and multiple Service Cloud orgs work together more seamlessly.</a:t>
            </a:r>
          </a:p>
          <a:p>
            <a:pPr rtl="0" fontAlgn="base"/>
            <a:r>
              <a:rPr lang="en-US" sz="1000" b="0" i="0" u="none" strike="noStrike" kern="1200" dirty="0">
                <a:solidFill>
                  <a:schemeClr val="tx1"/>
                </a:solidFill>
                <a:effectLst/>
                <a:latin typeface="Salesforce Sans"/>
                <a:ea typeface="+mn-ea"/>
                <a:cs typeface="+mn-cs"/>
              </a:rPr>
              <a:t>- Gives Admins a central place and </a:t>
            </a:r>
            <a:r>
              <a:rPr lang="en-US" sz="1000" b="1" i="0" u="sng" strike="noStrike" kern="1200" dirty="0">
                <a:solidFill>
                  <a:schemeClr val="tx1"/>
                </a:solidFill>
                <a:effectLst/>
                <a:latin typeface="Salesforce Sans"/>
                <a:ea typeface="+mn-ea"/>
                <a:cs typeface="+mn-cs"/>
              </a:rPr>
              <a:t>a click based UI to</a:t>
            </a:r>
            <a:r>
              <a:rPr lang="en-US" sz="1000" b="1" i="0" u="none" strike="noStrike" kern="1200" dirty="0">
                <a:solidFill>
                  <a:schemeClr val="tx1"/>
                </a:solidFill>
                <a:effectLst/>
                <a:latin typeface="Salesforce Sans"/>
                <a:ea typeface="+mn-ea"/>
                <a:cs typeface="+mn-cs"/>
              </a:rPr>
              <a:t> </a:t>
            </a:r>
            <a:r>
              <a:rPr lang="en-US" sz="1000" b="0" i="0" u="none" strike="noStrike" kern="1200" dirty="0">
                <a:solidFill>
                  <a:schemeClr val="tx1"/>
                </a:solidFill>
                <a:effectLst/>
                <a:latin typeface="Salesforce Sans"/>
                <a:ea typeface="+mn-ea"/>
                <a:cs typeface="+mn-cs"/>
              </a:rPr>
              <a:t>build connectivity across the apps in a trusted and secure environment</a:t>
            </a:r>
          </a:p>
          <a:p>
            <a:pPr rtl="0" fontAlgn="base"/>
            <a:r>
              <a:rPr lang="en-US" sz="1000" b="0" i="0" u="none" strike="noStrike" kern="1200" dirty="0">
                <a:solidFill>
                  <a:schemeClr val="tx1"/>
                </a:solidFill>
                <a:effectLst/>
                <a:latin typeface="Salesforce Sans"/>
                <a:ea typeface="+mn-ea"/>
                <a:cs typeface="+mn-cs"/>
              </a:rPr>
              <a:t>- Builds an ID that is the foundation of connected experiences</a:t>
            </a:r>
          </a:p>
          <a:p>
            <a:pPr rtl="0" fontAlgn="base"/>
            <a:r>
              <a:rPr lang="en-US" sz="1000" b="0" i="0" u="none" strike="noStrike" kern="1200" dirty="0">
                <a:solidFill>
                  <a:schemeClr val="tx1"/>
                </a:solidFill>
                <a:effectLst/>
                <a:latin typeface="Salesforce Sans"/>
                <a:ea typeface="+mn-ea"/>
                <a:cs typeface="+mn-cs"/>
              </a:rPr>
              <a:t>- Powers cross-channel experiences that are delivered in pre-built packages in Service and Commerce</a:t>
            </a:r>
          </a:p>
          <a:p>
            <a:pPr rtl="0" fontAlgn="base"/>
            <a:r>
              <a:rPr lang="en-US" sz="1000" b="0" i="0" u="none" strike="noStrike" kern="1200" dirty="0">
                <a:solidFill>
                  <a:schemeClr val="tx1"/>
                </a:solidFill>
                <a:effectLst/>
                <a:latin typeface="Salesforce Sans"/>
                <a:ea typeface="+mn-ea"/>
                <a:cs typeface="+mn-cs"/>
              </a:rPr>
              <a:t>- </a:t>
            </a:r>
            <a:r>
              <a:rPr lang="en-US" sz="1200" b="0" i="0" u="none" strike="noStrike" kern="1200" dirty="0">
                <a:solidFill>
                  <a:schemeClr val="tx1"/>
                </a:solidFill>
                <a:effectLst/>
                <a:latin typeface="+mn-lt"/>
                <a:ea typeface="+mn-ea"/>
                <a:cs typeface="+mn-cs"/>
              </a:rPr>
              <a:t>Custom experiences can be built to connect multiple orgs. in Lightning Platform around individual contacts or person accounts</a:t>
            </a:r>
          </a:p>
          <a:p>
            <a:pPr rtl="0"/>
            <a:br>
              <a:rPr lang="en-US" b="0" dirty="0">
                <a:effectLst/>
              </a:rPr>
            </a:br>
            <a:r>
              <a:rPr lang="en-US" sz="1000" b="1" i="0" u="none" strike="noStrike" kern="1200" dirty="0">
                <a:solidFill>
                  <a:schemeClr val="tx1"/>
                </a:solidFill>
                <a:effectLst/>
                <a:latin typeface="Salesforce Sans"/>
                <a:ea typeface="+mn-ea"/>
                <a:cs typeface="+mn-cs"/>
              </a:rPr>
              <a:t>Talk Track</a:t>
            </a:r>
            <a:endParaRPr lang="en-US" b="0" dirty="0">
              <a:effectLst/>
            </a:endParaRPr>
          </a:p>
          <a:p>
            <a:pPr rtl="0"/>
            <a:r>
              <a:rPr lang="en-US" sz="1000" b="0" i="0" u="none" strike="noStrike" kern="1200" dirty="0">
                <a:solidFill>
                  <a:schemeClr val="tx1"/>
                </a:solidFill>
                <a:effectLst/>
                <a:latin typeface="Salesforce Sans"/>
                <a:ea typeface="+mn-ea"/>
                <a:cs typeface="+mn-cs"/>
              </a:rPr>
              <a:t>Customer 360 Data Manager gives you one place to centrally establish trusted, secure connectivity across your Salesforce applications. We’re doing away with point to point connectivity and giving you a central hub with a click based UI to manage how apps connect and the data management tools necessary to power connected experience. In the Customer 360 Data Manager you’ll find a robust set of functionality that takes data from the connected systems and creates a single ID for individuals and an accurate, up to date Contact Profile. With point and click ease, Admins will enable new, cross-channel experiences like surfacing data right from Commerce Cloud B2C into an Agent Console in Service Cloud.</a:t>
            </a:r>
            <a:endParaRPr lang="en-US" b="0" dirty="0">
              <a:effectLst/>
            </a:endParaRPr>
          </a:p>
          <a:p>
            <a:br>
              <a:rPr lang="en-US" dirty="0"/>
            </a:br>
            <a:endParaRPr lang="en-US" dirty="0"/>
          </a:p>
        </p:txBody>
      </p:sp>
    </p:spTree>
    <p:extLst>
      <p:ext uri="{BB962C8B-B14F-4D97-AF65-F5344CB8AC3E}">
        <p14:creationId xmlns:p14="http://schemas.microsoft.com/office/powerpoint/2010/main" val="3671808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198130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5518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u="none" strike="noStrike" kern="1200" dirty="0">
                <a:solidFill>
                  <a:schemeClr val="tx1"/>
                </a:solidFill>
                <a:effectLst/>
                <a:latin typeface="Salesforce Sans"/>
                <a:ea typeface="+mn-ea"/>
                <a:cs typeface="+mn-cs"/>
              </a:rPr>
              <a:t>Key Messages</a:t>
            </a:r>
            <a:endParaRPr lang="en-US" b="0" dirty="0">
              <a:effectLst/>
            </a:endParaRPr>
          </a:p>
          <a:p>
            <a:pPr marL="171450" indent="-171450" rtl="0" fontAlgn="base">
              <a:buFontTx/>
              <a:buChar char="-"/>
            </a:pPr>
            <a:r>
              <a:rPr lang="en-US" sz="1000" b="0" i="0" u="none" strike="noStrike" kern="1200" dirty="0">
                <a:solidFill>
                  <a:schemeClr val="tx1"/>
                </a:solidFill>
                <a:effectLst/>
                <a:latin typeface="Salesforce Sans"/>
                <a:ea typeface="+mn-ea"/>
                <a:cs typeface="+mn-cs"/>
              </a:rPr>
              <a:t>Designed to be Application Agnostic allowing multiple data systems to be mapped to it. Map individual systems to the CIM</a:t>
            </a:r>
          </a:p>
          <a:p>
            <a:pPr marL="171450" indent="-171450" rtl="0" fontAlgn="base">
              <a:buFontTx/>
              <a:buChar char="-"/>
            </a:pPr>
            <a:r>
              <a:rPr lang="en-US" sz="1000" b="0" i="0" u="none" strike="noStrike" kern="1200" dirty="0">
                <a:solidFill>
                  <a:schemeClr val="tx1"/>
                </a:solidFill>
                <a:effectLst/>
                <a:latin typeface="Salesforce Sans"/>
                <a:ea typeface="+mn-ea"/>
                <a:cs typeface="+mn-cs"/>
              </a:rPr>
              <a:t>Subject Areas for the data model are related to an individual. The party – Account &amp; Contact, Payment, Method, Products, Sales Order and Shipment</a:t>
            </a:r>
          </a:p>
          <a:p>
            <a:pPr marL="171450" indent="-171450" rtl="0" fontAlgn="base">
              <a:buFontTx/>
              <a:buChar char="-"/>
            </a:pPr>
            <a:r>
              <a:rPr lang="en-US" sz="1000" b="0" i="0" u="none" strike="noStrike" kern="1200" dirty="0">
                <a:solidFill>
                  <a:schemeClr val="tx1"/>
                </a:solidFill>
                <a:effectLst/>
                <a:latin typeface="Salesforce Sans"/>
                <a:ea typeface="+mn-ea"/>
                <a:cs typeface="+mn-cs"/>
              </a:rPr>
              <a:t>The CIM covers the subjects </a:t>
            </a:r>
          </a:p>
          <a:p>
            <a:pPr marL="171450" indent="-171450" rtl="0" fontAlgn="base">
              <a:buFontTx/>
              <a:buChar char="-"/>
            </a:pPr>
            <a:r>
              <a:rPr lang="en-US" sz="1000" b="0" i="0" u="none" strike="noStrike" kern="1200" dirty="0">
                <a:solidFill>
                  <a:schemeClr val="tx1"/>
                </a:solidFill>
                <a:effectLst/>
                <a:latin typeface="Salesforce Sans"/>
                <a:ea typeface="+mn-ea"/>
                <a:cs typeface="+mn-cs"/>
              </a:rPr>
              <a:t>Open Source – Owned by the Linux Foundation – The model is not controlled by just one company</a:t>
            </a:r>
          </a:p>
          <a:p>
            <a:pPr marL="171450" indent="-171450" rtl="0" fontAlgn="base">
              <a:buFontTx/>
              <a:buChar char="-"/>
            </a:pPr>
            <a:endParaRPr lang="en-US" dirty="0"/>
          </a:p>
        </p:txBody>
      </p:sp>
    </p:spTree>
    <p:extLst>
      <p:ext uri="{BB962C8B-B14F-4D97-AF65-F5344CB8AC3E}">
        <p14:creationId xmlns:p14="http://schemas.microsoft.com/office/powerpoint/2010/main" val="332437799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27.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8.jpeg"/><Relationship Id="rId1" Type="http://schemas.openxmlformats.org/officeDocument/2006/relationships/slideMaster" Target="../slideMasters/slideMaster1.xml"/><Relationship Id="rId5" Type="http://schemas.openxmlformats.org/officeDocument/2006/relationships/image" Target="../media/image29.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31.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11.png"/><Relationship Id="rId9"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42.png"/><Relationship Id="rId2" Type="http://schemas.openxmlformats.org/officeDocument/2006/relationships/image" Target="../media/image38.jpeg"/><Relationship Id="rId1" Type="http://schemas.openxmlformats.org/officeDocument/2006/relationships/slideMaster" Target="../slideMasters/slideMaster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3.png"/><Relationship Id="rId7" Type="http://schemas.openxmlformats.org/officeDocument/2006/relationships/image" Target="../media/image46.png"/><Relationship Id="rId2" Type="http://schemas.openxmlformats.org/officeDocument/2006/relationships/image" Target="../media/image44.jpeg"/><Relationship Id="rId1" Type="http://schemas.openxmlformats.org/officeDocument/2006/relationships/slideMaster" Target="../slideMasters/slideMaster1.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1.xml"/><Relationship Id="rId4" Type="http://schemas.openxmlformats.org/officeDocument/2006/relationships/image" Target="../media/image5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1.xml"/><Relationship Id="rId4" Type="http://schemas.openxmlformats.org/officeDocument/2006/relationships/image" Target="../media/image5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A">
    <p:bg>
      <p:bgPr>
        <a:solidFill>
          <a:srgbClr val="178BD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7EB5592-C2B2-0D43-9D50-9C28DF4DC0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93"/>
            <a:ext cx="12188824" cy="6856214"/>
          </a:xfrm>
          <a:prstGeom prst="rect">
            <a:avLst/>
          </a:prstGeom>
        </p:spPr>
      </p:pic>
      <p:pic>
        <p:nvPicPr>
          <p:cNvPr id="25" name="Picture 24">
            <a:extLst>
              <a:ext uri="{FF2B5EF4-FFF2-40B4-BE49-F238E27FC236}">
                <a16:creationId xmlns:a16="http://schemas.microsoft.com/office/drawing/2014/main" id="{53424396-1ABB-C24B-ACCA-76C9FDCCCAA7}"/>
              </a:ext>
            </a:extLst>
          </p:cNvPr>
          <p:cNvPicPr>
            <a:picLocks/>
          </p:cNvPicPr>
          <p:nvPr userDrawn="1"/>
        </p:nvPicPr>
        <p:blipFill>
          <a:blip r:embed="rId3" cstate="screen">
            <a:alphaModFix amt="54000"/>
            <a:extLst>
              <a:ext uri="{28A0092B-C50C-407E-A947-70E740481C1C}">
                <a14:useLocalDpi xmlns:a14="http://schemas.microsoft.com/office/drawing/2010/main"/>
              </a:ext>
            </a:extLst>
          </a:blip>
          <a:stretch>
            <a:fillRect/>
          </a:stretch>
        </p:blipFill>
        <p:spPr>
          <a:xfrm>
            <a:off x="2290014" y="6169536"/>
            <a:ext cx="1501850" cy="488509"/>
          </a:xfrm>
          <a:prstGeom prst="rect">
            <a:avLst/>
          </a:prstGeom>
        </p:spPr>
      </p:pic>
      <p:pic>
        <p:nvPicPr>
          <p:cNvPr id="24" name="Picture 23">
            <a:extLst>
              <a:ext uri="{FF2B5EF4-FFF2-40B4-BE49-F238E27FC236}">
                <a16:creationId xmlns:a16="http://schemas.microsoft.com/office/drawing/2014/main" id="{3B317941-75AD-CC4C-B1BC-FD1266AD50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12188824" cy="6856214"/>
          </a:xfrm>
          <a:prstGeom prst="rect">
            <a:avLst/>
          </a:prstGeom>
        </p:spPr>
      </p:pic>
      <p:sp>
        <p:nvSpPr>
          <p:cNvPr id="2" name="Title 1"/>
          <p:cNvSpPr>
            <a:spLocks noGrp="1"/>
          </p:cNvSpPr>
          <p:nvPr userDrawn="1">
            <p:ph type="ctrTitle"/>
          </p:nvPr>
        </p:nvSpPr>
        <p:spPr>
          <a:xfrm>
            <a:off x="500042" y="1222803"/>
            <a:ext cx="8788525" cy="1298448"/>
          </a:xfrm>
        </p:spPr>
        <p:txBody>
          <a:bodyPr>
            <a:noAutofit/>
          </a:bodyPr>
          <a:lstStyle>
            <a:lvl1pPr marL="0" indent="0" algn="l">
              <a:lnSpc>
                <a:spcPct val="90000"/>
              </a:lnSpc>
              <a:tabLst/>
              <a:defRPr sz="3000" b="1" spc="0">
                <a:solidFill>
                  <a:schemeClr val="accent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821" y="2544697"/>
            <a:ext cx="8773856"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10821" y="3618107"/>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364442"/>
            <a:ext cx="6447192" cy="247406"/>
          </a:xfrm>
        </p:spPr>
        <p:txBody>
          <a:bodyPr/>
          <a:lstStyle>
            <a:lvl1pPr algn="l">
              <a:lnSpc>
                <a:spcPct val="95000"/>
              </a:lnSpc>
              <a:spcBef>
                <a:spcPts val="0"/>
              </a:spcBef>
              <a:defRPr sz="1600" b="1" baseline="0">
                <a:solidFill>
                  <a:schemeClr val="accent1"/>
                </a:solidFill>
                <a:latin typeface="+mj-lt"/>
              </a:defRPr>
            </a:lvl1pPr>
          </a:lstStyle>
          <a:p>
            <a:r>
              <a:rPr lang="en-US" dirty="0"/>
              <a:t>Name of Presenter</a:t>
            </a:r>
            <a:r>
              <a:rPr lang="en-US" baseline="0" dirty="0"/>
              <a:t>, Title</a:t>
            </a:r>
          </a:p>
        </p:txBody>
      </p:sp>
      <p:pic>
        <p:nvPicPr>
          <p:cNvPr id="15" name="pasted-image.pdf" descr="pasted-image.pdf">
            <a:extLst>
              <a:ext uri="{FF2B5EF4-FFF2-40B4-BE49-F238E27FC236}">
                <a16:creationId xmlns:a16="http://schemas.microsoft.com/office/drawing/2014/main" id="{971614F3-74FA-1349-B1B6-B73CF0A9305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1090" y="490789"/>
            <a:ext cx="1048823" cy="734309"/>
          </a:xfrm>
          <a:prstGeom prst="rect">
            <a:avLst/>
          </a:prstGeom>
          <a:ln w="12700">
            <a:miter lim="400000"/>
          </a:ln>
        </p:spPr>
      </p:pic>
      <p:grpSp>
        <p:nvGrpSpPr>
          <p:cNvPr id="4" name="Group 3">
            <a:extLst>
              <a:ext uri="{FF2B5EF4-FFF2-40B4-BE49-F238E27FC236}">
                <a16:creationId xmlns:a16="http://schemas.microsoft.com/office/drawing/2014/main" id="{DB7C485F-51EF-0247-93E1-C6C36D8B8023}"/>
              </a:ext>
            </a:extLst>
          </p:cNvPr>
          <p:cNvGrpSpPr/>
          <p:nvPr userDrawn="1"/>
        </p:nvGrpSpPr>
        <p:grpSpPr>
          <a:xfrm>
            <a:off x="729765" y="5069119"/>
            <a:ext cx="2172551" cy="2213858"/>
            <a:chOff x="1028459" y="5082986"/>
            <a:chExt cx="1928871" cy="1965545"/>
          </a:xfrm>
        </p:grpSpPr>
        <p:pic>
          <p:nvPicPr>
            <p:cNvPr id="13" name="Picture 12">
              <a:extLst>
                <a:ext uri="{FF2B5EF4-FFF2-40B4-BE49-F238E27FC236}">
                  <a16:creationId xmlns:a16="http://schemas.microsoft.com/office/drawing/2014/main" id="{6C38969F-F9E0-964C-A2AB-502E26747B0F}"/>
                </a:ext>
              </a:extLst>
            </p:cNvPr>
            <p:cNvPicPr>
              <a:picLocks/>
            </p:cNvPicPr>
            <p:nvPr userDrawn="1"/>
          </p:nvPicPr>
          <p:blipFill>
            <a:blip r:embed="rId6" cstate="screen">
              <a:alphaModFix amt="54000"/>
              <a:extLst>
                <a:ext uri="{28A0092B-C50C-407E-A947-70E740481C1C}">
                  <a14:useLocalDpi xmlns:a14="http://schemas.microsoft.com/office/drawing/2010/main"/>
                </a:ext>
              </a:extLst>
            </a:blip>
            <a:stretch>
              <a:fillRect/>
            </a:stretch>
          </p:blipFill>
          <p:spPr>
            <a:xfrm>
              <a:off x="1028459" y="6051358"/>
              <a:ext cx="1573171" cy="997173"/>
            </a:xfrm>
            <a:prstGeom prst="rect">
              <a:avLst/>
            </a:prstGeom>
          </p:spPr>
        </p:pic>
        <p:pic>
          <p:nvPicPr>
            <p:cNvPr id="16" name="Picture 15">
              <a:extLst>
                <a:ext uri="{FF2B5EF4-FFF2-40B4-BE49-F238E27FC236}">
                  <a16:creationId xmlns:a16="http://schemas.microsoft.com/office/drawing/2014/main" id="{F24688C7-865E-8448-BF28-340C41DCF4B1}"/>
                </a:ext>
              </a:extLst>
            </p:cNvPr>
            <p:cNvPicPr>
              <a:picLocks/>
            </p:cNvPicPr>
            <p:nvPr userDrawn="1"/>
          </p:nvPicPr>
          <p:blipFill>
            <a:blip r:embed="rId3" cstate="screen">
              <a:alphaModFix amt="54000"/>
              <a:extLst>
                <a:ext uri="{28A0092B-C50C-407E-A947-70E740481C1C}">
                  <a14:useLocalDpi xmlns:a14="http://schemas.microsoft.com/office/drawing/2010/main"/>
                </a:ext>
              </a:extLst>
            </a:blip>
            <a:stretch>
              <a:fillRect/>
            </a:stretch>
          </p:blipFill>
          <p:spPr>
            <a:xfrm>
              <a:off x="1623932" y="6354848"/>
              <a:ext cx="1333398" cy="433716"/>
            </a:xfrm>
            <a:prstGeom prst="rect">
              <a:avLst/>
            </a:prstGeom>
          </p:spPr>
        </p:pic>
        <p:pic>
          <p:nvPicPr>
            <p:cNvPr id="14" name="Picture 13">
              <a:extLst>
                <a:ext uri="{FF2B5EF4-FFF2-40B4-BE49-F238E27FC236}">
                  <a16:creationId xmlns:a16="http://schemas.microsoft.com/office/drawing/2014/main" id="{9E31BE27-20CA-A147-9D7E-63AE9203A4E2}"/>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85783" y="5082986"/>
              <a:ext cx="919439" cy="1532392"/>
            </a:xfrm>
            <a:prstGeom prst="rect">
              <a:avLst/>
            </a:prstGeom>
          </p:spPr>
        </p:pic>
      </p:grpSp>
      <p:pic>
        <p:nvPicPr>
          <p:cNvPr id="20" name="Picture 19">
            <a:extLst>
              <a:ext uri="{FF2B5EF4-FFF2-40B4-BE49-F238E27FC236}">
                <a16:creationId xmlns:a16="http://schemas.microsoft.com/office/drawing/2014/main" id="{C20BF5AF-61F1-4348-BAA3-134001BC6AC8}"/>
              </a:ext>
            </a:extLst>
          </p:cNvPr>
          <p:cNvPicPr>
            <a:picLocks/>
          </p:cNvPicPr>
          <p:nvPr userDrawn="1"/>
        </p:nvPicPr>
        <p:blipFill>
          <a:blip r:embed="rId3" cstate="screen">
            <a:alphaModFix amt="54000"/>
            <a:extLst>
              <a:ext uri="{28A0092B-C50C-407E-A947-70E740481C1C}">
                <a14:useLocalDpi xmlns:a14="http://schemas.microsoft.com/office/drawing/2010/main"/>
              </a:ext>
            </a:extLst>
          </a:blip>
          <a:stretch>
            <a:fillRect/>
          </a:stretch>
        </p:blipFill>
        <p:spPr>
          <a:xfrm>
            <a:off x="2359679" y="6074904"/>
            <a:ext cx="1501850" cy="488509"/>
          </a:xfrm>
          <a:prstGeom prst="rect">
            <a:avLst/>
          </a:prstGeom>
        </p:spPr>
      </p:pic>
      <p:pic>
        <p:nvPicPr>
          <p:cNvPr id="22" name="Picture 21">
            <a:extLst>
              <a:ext uri="{FF2B5EF4-FFF2-40B4-BE49-F238E27FC236}">
                <a16:creationId xmlns:a16="http://schemas.microsoft.com/office/drawing/2014/main" id="{364051FF-B810-7F47-AD66-7FC738416232}"/>
              </a:ext>
            </a:extLst>
          </p:cNvPr>
          <p:cNvPicPr>
            <a:picLocks/>
          </p:cNvPicPr>
          <p:nvPr userDrawn="1"/>
        </p:nvPicPr>
        <p:blipFill>
          <a:blip r:embed="rId3" cstate="screen">
            <a:alphaModFix amt="22000"/>
            <a:extLst>
              <a:ext uri="{28A0092B-C50C-407E-A947-70E740481C1C}">
                <a14:useLocalDpi xmlns:a14="http://schemas.microsoft.com/office/drawing/2010/main"/>
              </a:ext>
            </a:extLst>
          </a:blip>
          <a:stretch>
            <a:fillRect/>
          </a:stretch>
        </p:blipFill>
        <p:spPr>
          <a:xfrm>
            <a:off x="-120557" y="5752086"/>
            <a:ext cx="1501850" cy="488509"/>
          </a:xfrm>
          <a:prstGeom prst="rect">
            <a:avLst/>
          </a:prstGeom>
          <a:effectLst>
            <a:outerShdw blurRad="50800" dist="50800" dir="5400000" algn="ctr" rotWithShape="0">
              <a:srgbClr val="000000">
                <a:alpha val="10000"/>
              </a:srgbClr>
            </a:outerShdw>
          </a:effectLst>
        </p:spPr>
      </p:pic>
      <p:pic>
        <p:nvPicPr>
          <p:cNvPr id="23" name="Picture 22" descr="Cloud-the-Goat---Grazing.png">
            <a:extLst>
              <a:ext uri="{FF2B5EF4-FFF2-40B4-BE49-F238E27FC236}">
                <a16:creationId xmlns:a16="http://schemas.microsoft.com/office/drawing/2014/main" id="{B3F869A3-8172-374F-BC43-74EB11069E29}"/>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491792" y="5701216"/>
            <a:ext cx="460552" cy="372164"/>
          </a:xfrm>
          <a:prstGeom prst="rect">
            <a:avLst/>
          </a:prstGeom>
        </p:spPr>
      </p:pic>
      <p:pic>
        <p:nvPicPr>
          <p:cNvPr id="26" name="Picture 25">
            <a:extLst>
              <a:ext uri="{FF2B5EF4-FFF2-40B4-BE49-F238E27FC236}">
                <a16:creationId xmlns:a16="http://schemas.microsoft.com/office/drawing/2014/main" id="{AAA0F863-5ED9-BF47-9E43-9B5A7E5D55EA}"/>
              </a:ext>
            </a:extLst>
          </p:cNvPr>
          <p:cNvPicPr>
            <a:picLocks/>
          </p:cNvPicPr>
          <p:nvPr userDrawn="1"/>
        </p:nvPicPr>
        <p:blipFill>
          <a:blip r:embed="rId3" cstate="screen">
            <a:alphaModFix amt="22000"/>
            <a:extLst>
              <a:ext uri="{28A0092B-C50C-407E-A947-70E740481C1C}">
                <a14:useLocalDpi xmlns:a14="http://schemas.microsoft.com/office/drawing/2010/main"/>
              </a:ext>
            </a:extLst>
          </a:blip>
          <a:stretch>
            <a:fillRect/>
          </a:stretch>
        </p:blipFill>
        <p:spPr>
          <a:xfrm>
            <a:off x="2268541" y="6200090"/>
            <a:ext cx="1501850" cy="488509"/>
          </a:xfrm>
          <a:prstGeom prst="rect">
            <a:avLst/>
          </a:prstGeom>
          <a:effectLst>
            <a:outerShdw blurRad="50800" dist="50800" dir="5400000" algn="ctr" rotWithShape="0">
              <a:srgbClr val="000000">
                <a:alpha val="10000"/>
              </a:srgbClr>
            </a:outerShdw>
          </a:effectLst>
        </p:spPr>
      </p:pic>
      <p:pic>
        <p:nvPicPr>
          <p:cNvPr id="21" name="Picture 20">
            <a:extLst>
              <a:ext uri="{FF2B5EF4-FFF2-40B4-BE49-F238E27FC236}">
                <a16:creationId xmlns:a16="http://schemas.microsoft.com/office/drawing/2014/main" id="{4D07FE5E-A6AA-884E-A18B-3D6ED3F41826}"/>
              </a:ext>
            </a:extLst>
          </p:cNvPr>
          <p:cNvPicPr>
            <a:picLocks/>
          </p:cNvPicPr>
          <p:nvPr userDrawn="1"/>
        </p:nvPicPr>
        <p:blipFill>
          <a:blip r:embed="rId3" cstate="screen">
            <a:alphaModFix amt="54000"/>
            <a:extLst>
              <a:ext uri="{28A0092B-C50C-407E-A947-70E740481C1C}">
                <a14:useLocalDpi xmlns:a14="http://schemas.microsoft.com/office/drawing/2010/main"/>
              </a:ext>
            </a:extLst>
          </a:blip>
          <a:stretch>
            <a:fillRect/>
          </a:stretch>
        </p:blipFill>
        <p:spPr>
          <a:xfrm rot="21420000">
            <a:off x="2324847" y="6184813"/>
            <a:ext cx="1501850" cy="488509"/>
          </a:xfrm>
          <a:prstGeom prst="rect">
            <a:avLst/>
          </a:prstGeom>
        </p:spPr>
      </p:pic>
      <p:pic>
        <p:nvPicPr>
          <p:cNvPr id="7" name="Picture 6">
            <a:extLst>
              <a:ext uri="{FF2B5EF4-FFF2-40B4-BE49-F238E27FC236}">
                <a16:creationId xmlns:a16="http://schemas.microsoft.com/office/drawing/2014/main" id="{4EDC2888-59E3-7440-9896-4A8645F97492}"/>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2683401" y="5568395"/>
            <a:ext cx="684062" cy="921996"/>
          </a:xfrm>
          <a:prstGeom prst="rect">
            <a:avLst/>
          </a:prstGeom>
        </p:spPr>
      </p:pic>
    </p:spTree>
    <p:extLst>
      <p:ext uri="{BB962C8B-B14F-4D97-AF65-F5344CB8AC3E}">
        <p14:creationId xmlns:p14="http://schemas.microsoft.com/office/powerpoint/2010/main" val="337385108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ging Area - Righ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450AA5-2995-C14A-9FA5-7F4AE2FC5A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786"/>
            <a:ext cx="12188825" cy="6856214"/>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499" y="1764286"/>
            <a:ext cx="10390667" cy="3214113"/>
          </a:xfrm>
        </p:spPr>
        <p:txBody>
          <a:bodyPr/>
          <a:lstStyle>
            <a:lvl1pPr>
              <a:lnSpc>
                <a:spcPct val="100000"/>
              </a:lnSpc>
              <a:spcBef>
                <a:spcPts val="1100"/>
              </a:spcBef>
              <a:spcAft>
                <a:spcPts val="300"/>
              </a:spcAft>
              <a:defRPr b="0">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E2B5547E-B4F9-944B-A36D-83EC9F51B62B}"/>
              </a:ext>
            </a:extLst>
          </p:cNvPr>
          <p:cNvSpPr>
            <a:spLocks noGrp="1"/>
          </p:cNvSpPr>
          <p:nvPr>
            <p:ph type="ftr" sz="quarter" idx="3"/>
          </p:nvPr>
        </p:nvSpPr>
        <p:spPr>
          <a:xfrm>
            <a:off x="63579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5929091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ging Area - Center">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88" y="10218"/>
            <a:ext cx="12192000" cy="6858000"/>
          </a:xfrm>
          <a:prstGeom prst="rect">
            <a:avLst/>
          </a:prstGeom>
        </p:spPr>
      </p:pic>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42747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57306928-D84D-C24E-B905-B726AB8AA1E0}"/>
              </a:ext>
            </a:extLst>
          </p:cNvPr>
          <p:cNvSpPr>
            <a:spLocks noGrp="1"/>
          </p:cNvSpPr>
          <p:nvPr>
            <p:ph type="ftr" sz="quarter" idx="3"/>
          </p:nvPr>
        </p:nvSpPr>
        <p:spPr>
          <a:xfrm>
            <a:off x="5262232"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37724141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ging Area - Center W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BADF6A-1985-D340-BD6A-E1BA71A595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 y="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2230197"/>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12998766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gn Callout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3DD63AB-3F17-DB4D-B97C-9E87FE0F95A2}"/>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912" y="451412"/>
            <a:ext cx="12181000" cy="6406587"/>
          </a:xfrm>
          <a:prstGeom prst="rect">
            <a:avLst/>
          </a:prstGeom>
        </p:spPr>
      </p:pic>
      <p:grpSp>
        <p:nvGrpSpPr>
          <p:cNvPr id="5" name="Group 4">
            <a:extLst>
              <a:ext uri="{FF2B5EF4-FFF2-40B4-BE49-F238E27FC236}">
                <a16:creationId xmlns:a16="http://schemas.microsoft.com/office/drawing/2014/main" id="{BEB7A154-80AF-884B-9103-802962731CCC}"/>
              </a:ext>
            </a:extLst>
          </p:cNvPr>
          <p:cNvGrpSpPr/>
          <p:nvPr userDrawn="1"/>
        </p:nvGrpSpPr>
        <p:grpSpPr>
          <a:xfrm>
            <a:off x="361916" y="1168147"/>
            <a:ext cx="11488254" cy="5174417"/>
            <a:chOff x="361916" y="1483200"/>
            <a:chExt cx="11488254" cy="4859364"/>
          </a:xfrm>
        </p:grpSpPr>
        <p:pic>
          <p:nvPicPr>
            <p:cNvPr id="9" name="Picture 8">
              <a:extLst>
                <a:ext uri="{FF2B5EF4-FFF2-40B4-BE49-F238E27FC236}">
                  <a16:creationId xmlns:a16="http://schemas.microsoft.com/office/drawing/2014/main" id="{C1CC8955-2005-0840-A06C-321CEB97D1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61916" y="1483200"/>
              <a:ext cx="11488254" cy="4859364"/>
            </a:xfrm>
            <a:prstGeom prst="rect">
              <a:avLst/>
            </a:prstGeom>
          </p:spPr>
        </p:pic>
        <p:sp>
          <p:nvSpPr>
            <p:cNvPr id="17" name="Rectangle 16">
              <a:extLst>
                <a:ext uri="{FF2B5EF4-FFF2-40B4-BE49-F238E27FC236}">
                  <a16:creationId xmlns:a16="http://schemas.microsoft.com/office/drawing/2014/main" id="{483480C6-C049-D147-A3F2-744296E2C36E}"/>
                </a:ext>
              </a:extLst>
            </p:cNvPr>
            <p:cNvSpPr/>
            <p:nvPr userDrawn="1"/>
          </p:nvSpPr>
          <p:spPr>
            <a:xfrm>
              <a:off x="1060704" y="1728216"/>
              <a:ext cx="10191347" cy="4170616"/>
            </a:xfrm>
            <a:prstGeom prst="rect">
              <a:avLst/>
            </a:prstGeom>
            <a:solidFill>
              <a:schemeClr val="bg1">
                <a:alpha val="52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grpSp>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3" name="Content Placeholder 2"/>
          <p:cNvSpPr>
            <a:spLocks noGrp="1"/>
          </p:cNvSpPr>
          <p:nvPr userDrawn="1">
            <p:ph sz="quarter" idx="11"/>
          </p:nvPr>
        </p:nvSpPr>
        <p:spPr>
          <a:xfrm>
            <a:off x="1332991" y="1662392"/>
            <a:ext cx="9882779" cy="2982487"/>
          </a:xfrm>
        </p:spPr>
        <p:txBody>
          <a:bodyPr/>
          <a:lstStyle>
            <a:lvl1pPr>
              <a:lnSpc>
                <a:spcPct val="100000"/>
              </a:lnSpc>
              <a:spcBef>
                <a:spcPts val="1100"/>
              </a:spcBef>
              <a:spcAft>
                <a:spcPts val="300"/>
              </a:spcAft>
              <a:defRPr>
                <a:solidFill>
                  <a:schemeClr val="accent2">
                    <a:lumMod val="75000"/>
                  </a:schemeClr>
                </a:solidFill>
              </a:defRPr>
            </a:lvl1pPr>
            <a:lvl2pPr>
              <a:lnSpc>
                <a:spcPct val="100000"/>
              </a:lnSpc>
              <a:spcAft>
                <a:spcPts val="600"/>
              </a:spcAft>
              <a:defRPr>
                <a:solidFill>
                  <a:schemeClr val="accent2">
                    <a:lumMod val="75000"/>
                  </a:schemeClr>
                </a:solidFill>
              </a:defRPr>
            </a:lvl2pPr>
            <a:lvl3pPr>
              <a:lnSpc>
                <a:spcPct val="100000"/>
              </a:lnSpc>
              <a:defRPr>
                <a:solidFill>
                  <a:schemeClr val="accent2">
                    <a:lumMod val="75000"/>
                  </a:schemeClr>
                </a:solidFill>
              </a:defRPr>
            </a:lvl3pPr>
            <a:lvl4pPr>
              <a:lnSpc>
                <a:spcPct val="100000"/>
              </a:lnSpc>
              <a:defRPr>
                <a:solidFill>
                  <a:schemeClr val="accent2">
                    <a:lumMod val="75000"/>
                  </a:schemeClr>
                </a:solidFill>
              </a:defRPr>
            </a:lvl4pPr>
            <a:lvl5pPr>
              <a:lnSpc>
                <a:spcPct val="100000"/>
              </a:lnSpc>
              <a:defRPr>
                <a:solidFill>
                  <a:schemeClr val="accent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asted-image.pdf" descr="pasted-image.pdf"/>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9474B855-DAEB-C048-B976-5087D434EE27}"/>
              </a:ext>
            </a:extLst>
          </p:cNvPr>
          <p:cNvSpPr>
            <a:spLocks noGrp="1"/>
          </p:cNvSpPr>
          <p:nvPr>
            <p:ph type="ftr" sz="quarter" idx="3"/>
          </p:nvPr>
        </p:nvSpPr>
        <p:spPr>
          <a:xfrm>
            <a:off x="5488405" y="5553456"/>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A7770462-CE9A-425A-A5D0-C2977FA5D3AF}"/>
              </a:ext>
            </a:extLst>
          </p:cNvPr>
          <p:cNvSpPr>
            <a:spLocks noGrp="1"/>
          </p:cNvSpPr>
          <p:nvPr>
            <p:ph type="title"/>
          </p:nvPr>
        </p:nvSpPr>
        <p:spPr/>
        <p:txBody>
          <a:bodyPr/>
          <a:lstStyle/>
          <a:p>
            <a:r>
              <a:rPr lang="en-US"/>
              <a:t>Click to edit Master title style</a:t>
            </a:r>
            <a:endParaRPr lang="de-DE" dirty="0"/>
          </a:p>
        </p:txBody>
      </p:sp>
      <p:sp>
        <p:nvSpPr>
          <p:cNvPr id="4" name="Rectangle 3">
            <a:extLst>
              <a:ext uri="{FF2B5EF4-FFF2-40B4-BE49-F238E27FC236}">
                <a16:creationId xmlns:a16="http://schemas.microsoft.com/office/drawing/2014/main" id="{8EF3F076-4E88-394E-B0C4-605B6B7209BD}"/>
              </a:ext>
            </a:extLst>
          </p:cNvPr>
          <p:cNvSpPr/>
          <p:nvPr userDrawn="1"/>
        </p:nvSpPr>
        <p:spPr>
          <a:xfrm>
            <a:off x="2424223" y="6097046"/>
            <a:ext cx="7470488" cy="258598"/>
          </a:xfrm>
          <a:prstGeom prst="rect">
            <a:avLst/>
          </a:prstGeom>
          <a:solidFill>
            <a:schemeClr val="bg2">
              <a:alpha val="47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15" name="Rectangle 14">
            <a:extLst>
              <a:ext uri="{FF2B5EF4-FFF2-40B4-BE49-F238E27FC236}">
                <a16:creationId xmlns:a16="http://schemas.microsoft.com/office/drawing/2014/main" id="{6777D621-29AB-804C-A406-B0BCC5E95204}"/>
              </a:ext>
            </a:extLst>
          </p:cNvPr>
          <p:cNvSpPr/>
          <p:nvPr userDrawn="1"/>
        </p:nvSpPr>
        <p:spPr>
          <a:xfrm>
            <a:off x="877688" y="1096392"/>
            <a:ext cx="10656451" cy="183755"/>
          </a:xfrm>
          <a:prstGeom prst="rect">
            <a:avLst/>
          </a:prstGeom>
          <a:solidFill>
            <a:srgbClr val="FFFFFF"/>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Tree>
    <p:extLst>
      <p:ext uri="{BB962C8B-B14F-4D97-AF65-F5344CB8AC3E}">
        <p14:creationId xmlns:p14="http://schemas.microsoft.com/office/powerpoint/2010/main" val="1431090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cene Left - Mountai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8515"/>
            <a:ext cx="12188816" cy="6809485"/>
          </a:xfrm>
          <a:prstGeom prst="rect">
            <a:avLst/>
          </a:prstGeom>
          <a:solidFill>
            <a:schemeClr val="accent1"/>
          </a:solidFill>
          <a:ln w="25400">
            <a:noFill/>
          </a:ln>
          <a:effectLst/>
          <a:scene3d>
            <a:camera prst="orthographicFront"/>
            <a:lightRig rig="contrasting" dir="t">
              <a:rot lat="0" lon="0" rev="2400000"/>
            </a:lightRig>
          </a:scene3d>
          <a:sp3d prstMaterial="powder">
            <a:bevelB w="0" h="0"/>
          </a:sp3d>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pic>
        <p:nvPicPr>
          <p:cNvPr id="11" name="Picture 10">
            <a:extLst>
              <a:ext uri="{FF2B5EF4-FFF2-40B4-BE49-F238E27FC236}">
                <a16:creationId xmlns:a16="http://schemas.microsoft.com/office/drawing/2014/main" id="{6C003A7E-962C-6844-A672-D8D0E15379E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20000" flipH="1">
            <a:off x="212879" y="4229190"/>
            <a:ext cx="1555887" cy="1998883"/>
          </a:xfrm>
          <a:prstGeom prst="rect">
            <a:avLst/>
          </a:prstGeom>
        </p:spPr>
      </p:pic>
      <p:sp>
        <p:nvSpPr>
          <p:cNvPr id="12" name="Footer Placeholder 3">
            <a:extLst>
              <a:ext uri="{FF2B5EF4-FFF2-40B4-BE49-F238E27FC236}">
                <a16:creationId xmlns:a16="http://schemas.microsoft.com/office/drawing/2014/main" id="{14E9242F-A3C8-594F-9741-4C8BF7A1F53F}"/>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3B19EEAD-4183-4B19-ADDF-0608F66DF816}"/>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2657133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cene Right - Look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8BCE5C-4560-1A4B-A4E2-AE71D2634A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787"/>
            <a:ext cx="12188823" cy="6856212"/>
          </a:xfrm>
          <a:prstGeom prst="rect">
            <a:avLst/>
          </a:prstGeom>
        </p:spPr>
      </p:pic>
      <p:pic>
        <p:nvPicPr>
          <p:cNvPr id="11" name="Picture 10">
            <a:extLst>
              <a:ext uri="{FF2B5EF4-FFF2-40B4-BE49-F238E27FC236}">
                <a16:creationId xmlns:a16="http://schemas.microsoft.com/office/drawing/2014/main" id="{EBF2F642-406A-C247-9A38-0678B43345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67290" y="1791"/>
            <a:ext cx="9121525" cy="6856209"/>
          </a:xfrm>
          <a:prstGeom prst="rect">
            <a:avLst/>
          </a:prstGeom>
        </p:spPr>
      </p:pic>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 y="0"/>
            <a:ext cx="12188816" cy="1764283"/>
          </a:xfrm>
          <a:prstGeom prst="rect">
            <a:avLst/>
          </a:prstGeom>
        </p:spPr>
      </p:pic>
      <p:sp>
        <p:nvSpPr>
          <p:cNvPr id="3" name="Content Placeholder 2"/>
          <p:cNvSpPr>
            <a:spLocks noGrp="1"/>
          </p:cNvSpPr>
          <p:nvPr userDrawn="1">
            <p:ph sz="quarter" idx="11"/>
          </p:nvPr>
        </p:nvSpPr>
        <p:spPr>
          <a:xfrm>
            <a:off x="571500" y="1764284"/>
            <a:ext cx="11045952"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pic>
        <p:nvPicPr>
          <p:cNvPr id="10" name="pasted-image.pdf" descr="pasted-image.pdf"/>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879E3402-35C6-BA43-AC93-8513433EE46E}"/>
              </a:ext>
            </a:extLst>
          </p:cNvPr>
          <p:cNvSpPr>
            <a:spLocks noGrp="1"/>
          </p:cNvSpPr>
          <p:nvPr>
            <p:ph type="ftr" sz="quarter" idx="3"/>
          </p:nvPr>
        </p:nvSpPr>
        <p:spPr>
          <a:xfrm>
            <a:off x="7419372" y="6583407"/>
            <a:ext cx="4183028" cy="1993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Tree>
    <p:extLst>
      <p:ext uri="{BB962C8B-B14F-4D97-AF65-F5344CB8AC3E}">
        <p14:creationId xmlns:p14="http://schemas.microsoft.com/office/powerpoint/2010/main" val="9791295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cene Left - View">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2CCBFF-1155-8C4A-A052-41C692CAD6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786"/>
            <a:ext cx="12188824" cy="6856214"/>
          </a:xfrm>
          <a:prstGeom prst="rect">
            <a:avLst/>
          </a:prstGeom>
        </p:spPr>
      </p:pic>
      <p:pic>
        <p:nvPicPr>
          <p:cNvPr id="15" name="Picture 1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 y="0"/>
            <a:ext cx="12188816" cy="1764283"/>
          </a:xfrm>
          <a:prstGeom prst="rect">
            <a:avLst/>
          </a:prstGeom>
        </p:spPr>
      </p:pic>
      <p:sp>
        <p:nvSpPr>
          <p:cNvPr id="3" name="Content Placeholder 2"/>
          <p:cNvSpPr>
            <a:spLocks noGrp="1"/>
          </p:cNvSpPr>
          <p:nvPr userDrawn="1">
            <p:ph sz="quarter" idx="11"/>
          </p:nvPr>
        </p:nvSpPr>
        <p:spPr>
          <a:xfrm>
            <a:off x="571500" y="1764284"/>
            <a:ext cx="11045952"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pic>
        <p:nvPicPr>
          <p:cNvPr id="10" name="pasted-image.pdf" descr="pasted-image.pdf"/>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pic>
        <p:nvPicPr>
          <p:cNvPr id="4" name="Picture 3">
            <a:extLst>
              <a:ext uri="{FF2B5EF4-FFF2-40B4-BE49-F238E27FC236}">
                <a16:creationId xmlns:a16="http://schemas.microsoft.com/office/drawing/2014/main" id="{D0F1D93B-F8F0-ED45-B267-2C40C9355B5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flipH="1">
            <a:off x="777885" y="5277052"/>
            <a:ext cx="2957937" cy="1602216"/>
          </a:xfrm>
          <a:prstGeom prst="rect">
            <a:avLst/>
          </a:prstGeom>
        </p:spPr>
      </p:pic>
      <p:sp>
        <p:nvSpPr>
          <p:cNvPr id="14" name="Footer Placeholder 3">
            <a:extLst>
              <a:ext uri="{FF2B5EF4-FFF2-40B4-BE49-F238E27FC236}">
                <a16:creationId xmlns:a16="http://schemas.microsoft.com/office/drawing/2014/main" id="{4429208C-C1B0-8042-8CE0-389F81A543B0}"/>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40806628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ene Right - Mountain Pea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22AAAE4-6338-3E4D-BABC-CCC27CF68B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788"/>
            <a:ext cx="12188823" cy="6856212"/>
          </a:xfrm>
          <a:prstGeom prst="rect">
            <a:avLst/>
          </a:prstGeom>
        </p:spPr>
      </p:pic>
      <p:pic>
        <p:nvPicPr>
          <p:cNvPr id="10" name="Picture 9">
            <a:extLst>
              <a:ext uri="{FF2B5EF4-FFF2-40B4-BE49-F238E27FC236}">
                <a16:creationId xmlns:a16="http://schemas.microsoft.com/office/drawing/2014/main" id="{D9644855-744A-ED4D-91F5-7F53B6D0947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787"/>
            <a:ext cx="12188823" cy="6856212"/>
          </a:xfrm>
          <a:prstGeom prst="rect">
            <a:avLst/>
          </a:prstGeom>
        </p:spPr>
      </p:pic>
      <p:pic>
        <p:nvPicPr>
          <p:cNvPr id="16" name="Picture 15">
            <a:extLst>
              <a:ext uri="{FF2B5EF4-FFF2-40B4-BE49-F238E27FC236}">
                <a16:creationId xmlns:a16="http://schemas.microsoft.com/office/drawing/2014/main" id="{44AECEEB-3C1D-8941-899B-48749067A26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1788"/>
            <a:ext cx="12188823" cy="6856212"/>
          </a:xfrm>
          <a:prstGeom prst="rect">
            <a:avLst/>
          </a:prstGeom>
        </p:spPr>
      </p:pic>
      <p:sp>
        <p:nvSpPr>
          <p:cNvPr id="3" name="Content Placeholder 2"/>
          <p:cNvSpPr>
            <a:spLocks noGrp="1"/>
          </p:cNvSpPr>
          <p:nvPr userDrawn="1">
            <p:ph sz="quarter" idx="11"/>
          </p:nvPr>
        </p:nvSpPr>
        <p:spPr>
          <a:xfrm>
            <a:off x="571500" y="1764286"/>
            <a:ext cx="11045952" cy="3697729"/>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2" name="pasted-image.pdf" descr="pasted-image.pdf"/>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44D92A31-BEFC-6E4E-954B-10B3B2F8FF19}"/>
              </a:ext>
            </a:extLst>
          </p:cNvPr>
          <p:cNvSpPr>
            <a:spLocks noGrp="1"/>
          </p:cNvSpPr>
          <p:nvPr>
            <p:ph type="ftr" sz="quarter" idx="3"/>
          </p:nvPr>
        </p:nvSpPr>
        <p:spPr>
          <a:xfrm>
            <a:off x="3822994" y="6571832"/>
            <a:ext cx="5507989" cy="213858"/>
          </a:xfrm>
          <a:prstGeom prst="rect">
            <a:avLst/>
          </a:prstGeom>
        </p:spPr>
        <p:txBody>
          <a:bodyPr vert="horz" lIns="0" tIns="0" rIns="0" bIns="0" rtlCol="0" anchor="b"/>
          <a:lstStyle>
            <a:lvl1pPr>
              <a:defRPr lang="en-US" sz="1100" kern="12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493951DF-A915-4EC3-BCE3-AB57E8C45575}"/>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4371542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ene Right - Ballo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62EA77-6313-8240-BB2A-9860C6C6A4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786"/>
            <a:ext cx="12188824" cy="6856214"/>
          </a:xfrm>
          <a:prstGeom prst="rect">
            <a:avLst/>
          </a:prstGeom>
        </p:spPr>
      </p:pic>
      <p:sp>
        <p:nvSpPr>
          <p:cNvPr id="3" name="Content Placeholder 2"/>
          <p:cNvSpPr>
            <a:spLocks noGrp="1"/>
          </p:cNvSpPr>
          <p:nvPr userDrawn="1">
            <p:ph sz="quarter" idx="11"/>
          </p:nvPr>
        </p:nvSpPr>
        <p:spPr>
          <a:xfrm>
            <a:off x="571500" y="1764287"/>
            <a:ext cx="7962900" cy="425785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9" name="Footer Placeholder 3">
            <a:extLst>
              <a:ext uri="{FF2B5EF4-FFF2-40B4-BE49-F238E27FC236}">
                <a16:creationId xmlns:a16="http://schemas.microsoft.com/office/drawing/2014/main" id="{7B3B4D4D-74A0-DA46-AD21-38708C9C577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F2A12B4A-C85D-408F-BE44-0ED8DB43E6C7}"/>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41269291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ow Plain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813E119-9FD7-D446-B03F-ED372D4DE5DA}"/>
              </a:ext>
            </a:extLst>
          </p:cNvPr>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t="-908"/>
          <a:stretch/>
        </p:blipFill>
        <p:spPr>
          <a:xfrm>
            <a:off x="0" y="219455"/>
            <a:ext cx="12188825" cy="6638545"/>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1" name="Footer Placeholder 3">
            <a:extLst>
              <a:ext uri="{FF2B5EF4-FFF2-40B4-BE49-F238E27FC236}">
                <a16:creationId xmlns:a16="http://schemas.microsoft.com/office/drawing/2014/main" id="{D34182B3-BC83-574F-BEFD-A10EC2325B88}"/>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5ADE0D96-7C21-4589-BD0C-0F1AC3C6C7E7}"/>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6811451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 B">
    <p:bg>
      <p:bgPr>
        <a:solidFill>
          <a:srgbClr val="178BD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7EB5592-C2B2-0D43-9D50-9C28DF4DC0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93"/>
            <a:ext cx="12188824" cy="6856214"/>
          </a:xfrm>
          <a:prstGeom prst="rect">
            <a:avLst/>
          </a:prstGeom>
        </p:spPr>
      </p:pic>
      <p:sp>
        <p:nvSpPr>
          <p:cNvPr id="2" name="Title 1"/>
          <p:cNvSpPr>
            <a:spLocks noGrp="1"/>
          </p:cNvSpPr>
          <p:nvPr userDrawn="1">
            <p:ph type="ctrTitle"/>
          </p:nvPr>
        </p:nvSpPr>
        <p:spPr>
          <a:xfrm>
            <a:off x="500042" y="1222803"/>
            <a:ext cx="8788525" cy="1298448"/>
          </a:xfrm>
        </p:spPr>
        <p:txBody>
          <a:bodyPr>
            <a:noAutofit/>
          </a:bodyPr>
          <a:lstStyle>
            <a:lvl1pPr marL="0" indent="0" algn="l">
              <a:lnSpc>
                <a:spcPct val="90000"/>
              </a:lnSpc>
              <a:tabLst/>
              <a:defRPr sz="3000" b="1" spc="0">
                <a:solidFill>
                  <a:schemeClr val="accent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821" y="2544697"/>
            <a:ext cx="8773856"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10821" y="3623318"/>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358226"/>
            <a:ext cx="6447192" cy="247406"/>
          </a:xfrm>
        </p:spPr>
        <p:txBody>
          <a:bodyPr/>
          <a:lstStyle>
            <a:lvl1pPr algn="l">
              <a:lnSpc>
                <a:spcPct val="95000"/>
              </a:lnSpc>
              <a:spcBef>
                <a:spcPts val="0"/>
              </a:spcBef>
              <a:defRPr sz="1600" b="1" baseline="0">
                <a:solidFill>
                  <a:schemeClr val="accent1"/>
                </a:solidFill>
                <a:latin typeface="+mj-lt"/>
              </a:defRPr>
            </a:lvl1pPr>
          </a:lstStyle>
          <a:p>
            <a:r>
              <a:rPr lang="en-US" dirty="0"/>
              <a:t>Name of Presenter</a:t>
            </a:r>
            <a:r>
              <a:rPr lang="en-US" baseline="0" dirty="0"/>
              <a:t>, Title</a:t>
            </a:r>
          </a:p>
        </p:txBody>
      </p:sp>
      <p:pic>
        <p:nvPicPr>
          <p:cNvPr id="15" name="pasted-image.pdf" descr="pasted-image.pdf">
            <a:extLst>
              <a:ext uri="{FF2B5EF4-FFF2-40B4-BE49-F238E27FC236}">
                <a16:creationId xmlns:a16="http://schemas.microsoft.com/office/drawing/2014/main" id="{971614F3-74FA-1349-B1B6-B73CF0A930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1090" y="490789"/>
            <a:ext cx="1048823" cy="734309"/>
          </a:xfrm>
          <a:prstGeom prst="rect">
            <a:avLst/>
          </a:prstGeom>
          <a:ln w="12700">
            <a:miter lim="400000"/>
          </a:ln>
        </p:spPr>
      </p:pic>
      <p:pic>
        <p:nvPicPr>
          <p:cNvPr id="9" name="Picture 8">
            <a:extLst>
              <a:ext uri="{FF2B5EF4-FFF2-40B4-BE49-F238E27FC236}">
                <a16:creationId xmlns:a16="http://schemas.microsoft.com/office/drawing/2014/main" id="{FD6CD50B-992F-2D45-95B4-9F183FA7202B}"/>
              </a:ext>
            </a:extLst>
          </p:cNvPr>
          <p:cNvPicPr>
            <a:picLocks/>
          </p:cNvPicPr>
          <p:nvPr userDrawn="1"/>
        </p:nvPicPr>
        <p:blipFill>
          <a:blip r:embed="rId4" cstate="screen">
            <a:alphaModFix amt="54000"/>
            <a:extLst>
              <a:ext uri="{28A0092B-C50C-407E-A947-70E740481C1C}">
                <a14:useLocalDpi xmlns:a14="http://schemas.microsoft.com/office/drawing/2010/main"/>
              </a:ext>
            </a:extLst>
          </a:blip>
          <a:stretch>
            <a:fillRect/>
          </a:stretch>
        </p:blipFill>
        <p:spPr>
          <a:xfrm>
            <a:off x="2401019" y="6196228"/>
            <a:ext cx="1333398" cy="433716"/>
          </a:xfrm>
          <a:prstGeom prst="rect">
            <a:avLst/>
          </a:prstGeom>
        </p:spPr>
      </p:pic>
      <p:grpSp>
        <p:nvGrpSpPr>
          <p:cNvPr id="4" name="Group 3">
            <a:extLst>
              <a:ext uri="{FF2B5EF4-FFF2-40B4-BE49-F238E27FC236}">
                <a16:creationId xmlns:a16="http://schemas.microsoft.com/office/drawing/2014/main" id="{DB7C485F-51EF-0247-93E1-C6C36D8B8023}"/>
              </a:ext>
            </a:extLst>
          </p:cNvPr>
          <p:cNvGrpSpPr/>
          <p:nvPr userDrawn="1"/>
        </p:nvGrpSpPr>
        <p:grpSpPr>
          <a:xfrm>
            <a:off x="729765" y="5069121"/>
            <a:ext cx="2172551" cy="2213857"/>
            <a:chOff x="1028459" y="5082987"/>
            <a:chExt cx="1928871" cy="1965544"/>
          </a:xfrm>
        </p:grpSpPr>
        <p:pic>
          <p:nvPicPr>
            <p:cNvPr id="13" name="Picture 12">
              <a:extLst>
                <a:ext uri="{FF2B5EF4-FFF2-40B4-BE49-F238E27FC236}">
                  <a16:creationId xmlns:a16="http://schemas.microsoft.com/office/drawing/2014/main" id="{6C38969F-F9E0-964C-A2AB-502E26747B0F}"/>
                </a:ext>
              </a:extLst>
            </p:cNvPr>
            <p:cNvPicPr>
              <a:picLocks/>
            </p:cNvPicPr>
            <p:nvPr userDrawn="1"/>
          </p:nvPicPr>
          <p:blipFill>
            <a:blip r:embed="rId5" cstate="screen">
              <a:alphaModFix amt="54000"/>
              <a:extLst>
                <a:ext uri="{28A0092B-C50C-407E-A947-70E740481C1C}">
                  <a14:useLocalDpi xmlns:a14="http://schemas.microsoft.com/office/drawing/2010/main"/>
                </a:ext>
              </a:extLst>
            </a:blip>
            <a:stretch>
              <a:fillRect/>
            </a:stretch>
          </p:blipFill>
          <p:spPr>
            <a:xfrm>
              <a:off x="1028459" y="6051358"/>
              <a:ext cx="1573171" cy="997173"/>
            </a:xfrm>
            <a:prstGeom prst="rect">
              <a:avLst/>
            </a:prstGeom>
          </p:spPr>
        </p:pic>
        <p:pic>
          <p:nvPicPr>
            <p:cNvPr id="16" name="Picture 15">
              <a:extLst>
                <a:ext uri="{FF2B5EF4-FFF2-40B4-BE49-F238E27FC236}">
                  <a16:creationId xmlns:a16="http://schemas.microsoft.com/office/drawing/2014/main" id="{F24688C7-865E-8448-BF28-340C41DCF4B1}"/>
                </a:ext>
              </a:extLst>
            </p:cNvPr>
            <p:cNvPicPr>
              <a:picLocks/>
            </p:cNvPicPr>
            <p:nvPr userDrawn="1"/>
          </p:nvPicPr>
          <p:blipFill>
            <a:blip r:embed="rId6" cstate="screen">
              <a:alphaModFix amt="54000"/>
              <a:extLst>
                <a:ext uri="{28A0092B-C50C-407E-A947-70E740481C1C}">
                  <a14:useLocalDpi xmlns:a14="http://schemas.microsoft.com/office/drawing/2010/main"/>
                </a:ext>
              </a:extLst>
            </a:blip>
            <a:stretch>
              <a:fillRect/>
            </a:stretch>
          </p:blipFill>
          <p:spPr>
            <a:xfrm>
              <a:off x="1623932" y="6354848"/>
              <a:ext cx="1333398" cy="433716"/>
            </a:xfrm>
            <a:prstGeom prst="rect">
              <a:avLst/>
            </a:prstGeom>
          </p:spPr>
        </p:pic>
        <p:pic>
          <p:nvPicPr>
            <p:cNvPr id="14" name="Picture 13">
              <a:extLst>
                <a:ext uri="{FF2B5EF4-FFF2-40B4-BE49-F238E27FC236}">
                  <a16:creationId xmlns:a16="http://schemas.microsoft.com/office/drawing/2014/main" id="{9E31BE27-20CA-A147-9D7E-63AE9203A4E2}"/>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85783" y="5082987"/>
              <a:ext cx="919439" cy="1532392"/>
            </a:xfrm>
            <a:prstGeom prst="rect">
              <a:avLst/>
            </a:prstGeom>
          </p:spPr>
        </p:pic>
      </p:grpSp>
      <p:pic>
        <p:nvPicPr>
          <p:cNvPr id="18" name="Picture 17">
            <a:extLst>
              <a:ext uri="{FF2B5EF4-FFF2-40B4-BE49-F238E27FC236}">
                <a16:creationId xmlns:a16="http://schemas.microsoft.com/office/drawing/2014/main" id="{ED2EFACA-4C7C-3D45-9F72-EE60C04E4D8F}"/>
              </a:ext>
            </a:extLst>
          </p:cNvPr>
          <p:cNvPicPr>
            <a:picLocks noChangeAspect="1"/>
          </p:cNvPicPr>
          <p:nvPr userDrawn="1"/>
        </p:nvPicPr>
        <p:blipFill rotWithShape="1">
          <a:blip r:embed="rId8" cstate="screen">
            <a:alphaModFix amt="55000"/>
            <a:extLst>
              <a:ext uri="{28A0092B-C50C-407E-A947-70E740481C1C}">
                <a14:useLocalDpi xmlns:a14="http://schemas.microsoft.com/office/drawing/2010/main"/>
              </a:ext>
            </a:extLst>
          </a:blip>
          <a:srcRect/>
          <a:stretch/>
        </p:blipFill>
        <p:spPr>
          <a:xfrm flipV="1">
            <a:off x="8464062" y="0"/>
            <a:ext cx="3724763" cy="740206"/>
          </a:xfrm>
          <a:prstGeom prst="rect">
            <a:avLst/>
          </a:prstGeom>
        </p:spPr>
      </p:pic>
      <p:pic>
        <p:nvPicPr>
          <p:cNvPr id="20" name="Picture 19">
            <a:extLst>
              <a:ext uri="{FF2B5EF4-FFF2-40B4-BE49-F238E27FC236}">
                <a16:creationId xmlns:a16="http://schemas.microsoft.com/office/drawing/2014/main" id="{C20BF5AF-61F1-4348-BAA3-134001BC6AC8}"/>
              </a:ext>
            </a:extLst>
          </p:cNvPr>
          <p:cNvPicPr>
            <a:picLocks/>
          </p:cNvPicPr>
          <p:nvPr userDrawn="1"/>
        </p:nvPicPr>
        <p:blipFill>
          <a:blip r:embed="rId6" cstate="screen">
            <a:alphaModFix amt="54000"/>
            <a:extLst>
              <a:ext uri="{28A0092B-C50C-407E-A947-70E740481C1C}">
                <a14:useLocalDpi xmlns:a14="http://schemas.microsoft.com/office/drawing/2010/main"/>
              </a:ext>
            </a:extLst>
          </a:blip>
          <a:stretch>
            <a:fillRect/>
          </a:stretch>
        </p:blipFill>
        <p:spPr>
          <a:xfrm>
            <a:off x="2359679" y="6074904"/>
            <a:ext cx="1501850" cy="488509"/>
          </a:xfrm>
          <a:prstGeom prst="rect">
            <a:avLst/>
          </a:prstGeom>
        </p:spPr>
      </p:pic>
      <p:pic>
        <p:nvPicPr>
          <p:cNvPr id="22" name="Picture 21">
            <a:extLst>
              <a:ext uri="{FF2B5EF4-FFF2-40B4-BE49-F238E27FC236}">
                <a16:creationId xmlns:a16="http://schemas.microsoft.com/office/drawing/2014/main" id="{364051FF-B810-7F47-AD66-7FC738416232}"/>
              </a:ext>
            </a:extLst>
          </p:cNvPr>
          <p:cNvPicPr>
            <a:picLocks/>
          </p:cNvPicPr>
          <p:nvPr userDrawn="1"/>
        </p:nvPicPr>
        <p:blipFill>
          <a:blip r:embed="rId6" cstate="screen">
            <a:alphaModFix amt="22000"/>
            <a:extLst>
              <a:ext uri="{28A0092B-C50C-407E-A947-70E740481C1C}">
                <a14:useLocalDpi xmlns:a14="http://schemas.microsoft.com/office/drawing/2010/main"/>
              </a:ext>
            </a:extLst>
          </a:blip>
          <a:stretch>
            <a:fillRect/>
          </a:stretch>
        </p:blipFill>
        <p:spPr>
          <a:xfrm>
            <a:off x="-120557" y="5752086"/>
            <a:ext cx="1501850" cy="488509"/>
          </a:xfrm>
          <a:prstGeom prst="rect">
            <a:avLst/>
          </a:prstGeom>
          <a:effectLst>
            <a:outerShdw blurRad="50800" dist="50800" dir="5400000" algn="ctr" rotWithShape="0">
              <a:srgbClr val="000000">
                <a:alpha val="10000"/>
              </a:srgbClr>
            </a:outerShdw>
          </a:effectLst>
        </p:spPr>
      </p:pic>
      <p:pic>
        <p:nvPicPr>
          <p:cNvPr id="23" name="Picture 22" descr="Cloud-the-Goat---Grazing.png">
            <a:extLst>
              <a:ext uri="{FF2B5EF4-FFF2-40B4-BE49-F238E27FC236}">
                <a16:creationId xmlns:a16="http://schemas.microsoft.com/office/drawing/2014/main" id="{B3F869A3-8172-374F-BC43-74EB11069E29}"/>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flipH="1">
            <a:off x="491792" y="5701216"/>
            <a:ext cx="460552" cy="372164"/>
          </a:xfrm>
          <a:prstGeom prst="rect">
            <a:avLst/>
          </a:prstGeom>
        </p:spPr>
      </p:pic>
      <p:pic>
        <p:nvPicPr>
          <p:cNvPr id="7" name="Picture 6">
            <a:extLst>
              <a:ext uri="{FF2B5EF4-FFF2-40B4-BE49-F238E27FC236}">
                <a16:creationId xmlns:a16="http://schemas.microsoft.com/office/drawing/2014/main" id="{4EDC2888-59E3-7440-9896-4A8645F9749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2683401" y="5568395"/>
            <a:ext cx="684062" cy="921996"/>
          </a:xfrm>
          <a:prstGeom prst="rect">
            <a:avLst/>
          </a:prstGeom>
        </p:spPr>
      </p:pic>
    </p:spTree>
    <p:extLst>
      <p:ext uri="{BB962C8B-B14F-4D97-AF65-F5344CB8AC3E}">
        <p14:creationId xmlns:p14="http://schemas.microsoft.com/office/powerpoint/2010/main" val="349001250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Medium Plain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88C59F-FA3F-F54E-8751-15FE801D322E}"/>
              </a:ext>
            </a:extLst>
          </p:cNvPr>
          <p:cNvPicPr>
            <a:picLocks noChangeAspect="1"/>
          </p:cNvPicPr>
          <p:nvPr userDrawn="1"/>
        </p:nvPicPr>
        <p:blipFill>
          <a:blip r:embed="rId2" cstate="screen">
            <a:alphaModFix amt="78000"/>
            <a:extLst>
              <a:ext uri="{28A0092B-C50C-407E-A947-70E740481C1C}">
                <a14:useLocalDpi xmlns:a14="http://schemas.microsoft.com/office/drawing/2010/main"/>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7" name="Footer Placeholder 3">
            <a:extLst>
              <a:ext uri="{FF2B5EF4-FFF2-40B4-BE49-F238E27FC236}">
                <a16:creationId xmlns:a16="http://schemas.microsoft.com/office/drawing/2014/main" id="{8A98EFFC-93BE-C340-B727-C6821D6E1AC5}"/>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
        <p:nvSpPr>
          <p:cNvPr id="4" name="Title 3">
            <a:extLst>
              <a:ext uri="{FF2B5EF4-FFF2-40B4-BE49-F238E27FC236}">
                <a16:creationId xmlns:a16="http://schemas.microsoft.com/office/drawing/2014/main" id="{6DBE7DC1-42C2-499A-8E86-2BB0AD76B4BB}"/>
              </a:ext>
            </a:extLst>
          </p:cNvPr>
          <p:cNvSpPr>
            <a:spLocks noGrp="1"/>
          </p:cNvSpPr>
          <p:nvPr>
            <p:ph type="title"/>
          </p:nvPr>
        </p:nvSpPr>
        <p:spPr/>
        <p:txBody>
          <a:bodyPr/>
          <a:lstStyle/>
          <a:p>
            <a:r>
              <a:rPr lang="en-US" dirty="0"/>
              <a:t>Click to edit Master title style</a:t>
            </a:r>
            <a:endParaRPr lang="de-DE" dirty="0"/>
          </a:p>
        </p:txBody>
      </p:sp>
    </p:spTree>
    <p:extLst>
      <p:ext uri="{BB962C8B-B14F-4D97-AF65-F5344CB8AC3E}">
        <p14:creationId xmlns:p14="http://schemas.microsoft.com/office/powerpoint/2010/main" val="27547102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Quote or Big Idea ">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 y="893"/>
            <a:ext cx="12188819" cy="6856211"/>
          </a:xfrm>
          <a:prstGeom prst="rect">
            <a:avLst/>
          </a:prstGeom>
        </p:spPr>
      </p:pic>
      <p:sp>
        <p:nvSpPr>
          <p:cNvPr id="9" name="Title 1"/>
          <p:cNvSpPr>
            <a:spLocks noGrp="1"/>
          </p:cNvSpPr>
          <p:nvPr userDrawn="1">
            <p:ph type="ctrTitle" hasCustomPrompt="1"/>
          </p:nvPr>
        </p:nvSpPr>
        <p:spPr>
          <a:xfrm>
            <a:off x="1001527" y="1861677"/>
            <a:ext cx="6973430" cy="1115728"/>
          </a:xfrm>
          <a:noFill/>
          <a:ln>
            <a:noFill/>
          </a:ln>
        </p:spPr>
        <p:txBody>
          <a:bodyPr vert="horz" wrap="square" lIns="0" tIns="0" rIns="0" bIns="0" numCol="1" anchor="b" anchorCtr="0" compatLnSpc="1">
            <a:prstTxWarp prst="textNoShape">
              <a:avLst/>
            </a:prstTxWarp>
            <a:noAutofit/>
          </a:bodyPr>
          <a:lstStyle>
            <a:lvl1pPr marL="169863" indent="-169863">
              <a:buClr>
                <a:schemeClr val="accent1"/>
              </a:buClr>
              <a:buFont typeface="Salesforce Sans" panose="020B0505020202020203" pitchFamily="34" charset="0"/>
              <a:buChar char="“"/>
              <a:defRPr lang="en-US" sz="3000" b="1" spc="0" dirty="0">
                <a:solidFill>
                  <a:schemeClr val="tx1"/>
                </a:solidFill>
                <a:latin typeface="Salesforce Sans" charset="0"/>
                <a:ea typeface="Salesforce Sans" charset="0"/>
                <a:cs typeface="Salesforce Sans" charset="0"/>
              </a:defRPr>
            </a:lvl1pPr>
          </a:lstStyle>
          <a:p>
            <a:pPr lvl="0">
              <a:lnSpc>
                <a:spcPct val="90000"/>
              </a:lnSpc>
            </a:pPr>
            <a:r>
              <a:rPr lang="en-US" dirty="0"/>
              <a:t>Quote or Big Idea</a:t>
            </a:r>
          </a:p>
        </p:txBody>
      </p:sp>
      <p:sp>
        <p:nvSpPr>
          <p:cNvPr id="6" name="Text Placeholder 2"/>
          <p:cNvSpPr>
            <a:spLocks noGrp="1"/>
          </p:cNvSpPr>
          <p:nvPr userDrawn="1">
            <p:ph type="body" idx="11" hasCustomPrompt="1"/>
          </p:nvPr>
        </p:nvSpPr>
        <p:spPr>
          <a:xfrm>
            <a:off x="1185677" y="3034780"/>
            <a:ext cx="4404895"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2"/>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Name </a:t>
            </a:r>
          </a:p>
        </p:txBody>
      </p:sp>
      <p:pic>
        <p:nvPicPr>
          <p:cNvPr id="5" name="Picture 4">
            <a:extLst>
              <a:ext uri="{FF2B5EF4-FFF2-40B4-BE49-F238E27FC236}">
                <a16:creationId xmlns:a16="http://schemas.microsoft.com/office/drawing/2014/main" id="{96CA88C3-0F54-9E4E-A548-2AA0AC73F03F}"/>
              </a:ext>
            </a:extLst>
          </p:cNvPr>
          <p:cNvPicPr>
            <a:picLocks noChangeAspect="1"/>
          </p:cNvPicPr>
          <p:nvPr userDrawn="1"/>
        </p:nvPicPr>
        <p:blipFill rotWithShape="1">
          <a:blip r:embed="rId3" cstate="screen">
            <a:alphaModFix amt="55000"/>
            <a:extLst>
              <a:ext uri="{28A0092B-C50C-407E-A947-70E740481C1C}">
                <a14:useLocalDpi xmlns:a14="http://schemas.microsoft.com/office/drawing/2010/main"/>
              </a:ext>
            </a:extLst>
          </a:blip>
          <a:srcRect/>
          <a:stretch/>
        </p:blipFill>
        <p:spPr>
          <a:xfrm flipH="1" flipV="1">
            <a:off x="-4" y="0"/>
            <a:ext cx="6717796" cy="1334998"/>
          </a:xfrm>
          <a:prstGeom prst="rect">
            <a:avLst/>
          </a:prstGeom>
        </p:spPr>
      </p:pic>
      <p:pic>
        <p:nvPicPr>
          <p:cNvPr id="7" name="pasted-image.pdf" descr="pasted-image.pdf">
            <a:extLst>
              <a:ext uri="{FF2B5EF4-FFF2-40B4-BE49-F238E27FC236}">
                <a16:creationId xmlns:a16="http://schemas.microsoft.com/office/drawing/2014/main" id="{1E30FB7F-ADFF-3747-AB3C-7C14E78A1A3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78700268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eque Slide - 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F16FFF-26CE-DE4B-8FB1-68080725C4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5" name="pasted-image.pdf" descr="pasted-image.pdf">
            <a:extLst>
              <a:ext uri="{FF2B5EF4-FFF2-40B4-BE49-F238E27FC236}">
                <a16:creationId xmlns:a16="http://schemas.microsoft.com/office/drawing/2014/main" id="{CE224F9A-12A0-6544-8182-F92DAEAC999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1847414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que Slide - B">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8D0ECA0-E5B0-5E4B-82C3-1D30890CC8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893"/>
            <a:ext cx="12403136" cy="6856213"/>
          </a:xfrm>
          <a:prstGeom prst="rect">
            <a:avLst/>
          </a:prstGeom>
        </p:spPr>
      </p:pic>
      <p:pic>
        <p:nvPicPr>
          <p:cNvPr id="16" name="pasted-image.pdf" descr="pasted-image.pdf">
            <a:extLst>
              <a:ext uri="{FF2B5EF4-FFF2-40B4-BE49-F238E27FC236}">
                <a16:creationId xmlns:a16="http://schemas.microsoft.com/office/drawing/2014/main" id="{3E1693E8-77FC-2B40-81C0-D9E37324045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9" name="Title 1"/>
          <p:cNvSpPr>
            <a:spLocks noGrp="1"/>
          </p:cNvSpPr>
          <p:nvPr userDrawn="1">
            <p:ph type="ctrTitle" hasCustomPrompt="1"/>
          </p:nvPr>
        </p:nvSpPr>
        <p:spPr>
          <a:xfrm>
            <a:off x="2511487" y="1804672"/>
            <a:ext cx="7165850" cy="1115728"/>
          </a:xfrm>
          <a:noFill/>
          <a:ln>
            <a:noFill/>
          </a:ln>
        </p:spPr>
        <p:txBody>
          <a:bodyPr vert="horz" wrap="square" lIns="0" tIns="0" rIns="0" bIns="0" numCol="1" anchor="b" anchorCtr="0" compatLnSpc="1">
            <a:prstTxWarp prst="textNoShape">
              <a:avLst/>
            </a:prstTxWarp>
            <a:noAutofit/>
          </a:bodyPr>
          <a:lstStyle>
            <a:lvl1pPr algn="ct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2511487" y="2995939"/>
            <a:ext cx="7165850" cy="927386"/>
          </a:xfrm>
          <a:noFill/>
          <a:ln>
            <a:noFill/>
          </a:ln>
        </p:spPr>
        <p:txBody>
          <a:bodyPr vert="horz" wrap="square" lIns="0" tIns="0" rIns="0" bIns="0" numCol="1" anchor="t" anchorCtr="0" compatLnSpc="1">
            <a:prstTxWarp prst="textNoShape">
              <a:avLst/>
            </a:prstTxWarp>
          </a:bodyPr>
          <a:lstStyle>
            <a:lvl1pPr algn="ct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grpSp>
        <p:nvGrpSpPr>
          <p:cNvPr id="21" name="Group 20">
            <a:extLst>
              <a:ext uri="{FF2B5EF4-FFF2-40B4-BE49-F238E27FC236}">
                <a16:creationId xmlns:a16="http://schemas.microsoft.com/office/drawing/2014/main" id="{25B986F2-152D-6B4D-AC52-834BC9E3263E}"/>
              </a:ext>
            </a:extLst>
          </p:cNvPr>
          <p:cNvGrpSpPr/>
          <p:nvPr userDrawn="1"/>
        </p:nvGrpSpPr>
        <p:grpSpPr>
          <a:xfrm>
            <a:off x="2559432" y="5500833"/>
            <a:ext cx="827935" cy="1175485"/>
            <a:chOff x="723336" y="4484318"/>
            <a:chExt cx="1333398" cy="1893131"/>
          </a:xfrm>
        </p:grpSpPr>
        <p:pic>
          <p:nvPicPr>
            <p:cNvPr id="22" name="Picture 21">
              <a:extLst>
                <a:ext uri="{FF2B5EF4-FFF2-40B4-BE49-F238E27FC236}">
                  <a16:creationId xmlns:a16="http://schemas.microsoft.com/office/drawing/2014/main" id="{D894188B-5DB8-6C47-9697-200B314FE02A}"/>
                </a:ext>
              </a:extLst>
            </p:cNvPr>
            <p:cNvPicPr>
              <a:picLocks/>
            </p:cNvPicPr>
            <p:nvPr userDrawn="1"/>
          </p:nvPicPr>
          <p:blipFill>
            <a:blip r:embed="rId4" cstate="screen">
              <a:alphaModFix amt="54000"/>
              <a:extLst>
                <a:ext uri="{28A0092B-C50C-407E-A947-70E740481C1C}">
                  <a14:useLocalDpi xmlns:a14="http://schemas.microsoft.com/office/drawing/2010/main"/>
                </a:ext>
              </a:extLst>
            </a:blip>
            <a:stretch>
              <a:fillRect/>
            </a:stretch>
          </p:blipFill>
          <p:spPr>
            <a:xfrm>
              <a:off x="723336" y="5943733"/>
              <a:ext cx="1333398" cy="433716"/>
            </a:xfrm>
            <a:prstGeom prst="rect">
              <a:avLst/>
            </a:prstGeom>
          </p:spPr>
        </p:pic>
        <p:pic>
          <p:nvPicPr>
            <p:cNvPr id="23" name="Picture 22">
              <a:extLst>
                <a:ext uri="{FF2B5EF4-FFF2-40B4-BE49-F238E27FC236}">
                  <a16:creationId xmlns:a16="http://schemas.microsoft.com/office/drawing/2014/main" id="{50782E36-E2AA-A24F-8583-FABD8663419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20482" y="4484318"/>
              <a:ext cx="1072602" cy="1787666"/>
            </a:xfrm>
            <a:prstGeom prst="rect">
              <a:avLst/>
            </a:prstGeom>
          </p:spPr>
        </p:pic>
      </p:grpSp>
      <p:grpSp>
        <p:nvGrpSpPr>
          <p:cNvPr id="14" name="Group 13">
            <a:extLst>
              <a:ext uri="{FF2B5EF4-FFF2-40B4-BE49-F238E27FC236}">
                <a16:creationId xmlns:a16="http://schemas.microsoft.com/office/drawing/2014/main" id="{368FECB7-D67E-F74B-B708-065D940AABAD}"/>
              </a:ext>
            </a:extLst>
          </p:cNvPr>
          <p:cNvGrpSpPr/>
          <p:nvPr userDrawn="1"/>
        </p:nvGrpSpPr>
        <p:grpSpPr>
          <a:xfrm>
            <a:off x="2419" y="4382697"/>
            <a:ext cx="1837393" cy="2139595"/>
            <a:chOff x="1082246" y="4738045"/>
            <a:chExt cx="1890350" cy="2201262"/>
          </a:xfrm>
        </p:grpSpPr>
        <p:pic>
          <p:nvPicPr>
            <p:cNvPr id="15" name="Picture 14">
              <a:extLst>
                <a:ext uri="{FF2B5EF4-FFF2-40B4-BE49-F238E27FC236}">
                  <a16:creationId xmlns:a16="http://schemas.microsoft.com/office/drawing/2014/main" id="{1EA8B067-22B5-F748-9433-9395F031AE68}"/>
                </a:ext>
              </a:extLst>
            </p:cNvPr>
            <p:cNvPicPr>
              <a:picLocks/>
            </p:cNvPicPr>
            <p:nvPr userDrawn="1"/>
          </p:nvPicPr>
          <p:blipFill>
            <a:blip r:embed="rId6" cstate="screen">
              <a:alphaModFix amt="54000"/>
              <a:extLst>
                <a:ext uri="{28A0092B-C50C-407E-A947-70E740481C1C}">
                  <a14:useLocalDpi xmlns:a14="http://schemas.microsoft.com/office/drawing/2010/main"/>
                </a:ext>
              </a:extLst>
            </a:blip>
            <a:stretch>
              <a:fillRect/>
            </a:stretch>
          </p:blipFill>
          <p:spPr>
            <a:xfrm>
              <a:off x="1639198" y="6472340"/>
              <a:ext cx="1333398" cy="433716"/>
            </a:xfrm>
            <a:prstGeom prst="rect">
              <a:avLst/>
            </a:prstGeom>
          </p:spPr>
        </p:pic>
        <p:pic>
          <p:nvPicPr>
            <p:cNvPr id="17" name="Picture 16">
              <a:extLst>
                <a:ext uri="{FF2B5EF4-FFF2-40B4-BE49-F238E27FC236}">
                  <a16:creationId xmlns:a16="http://schemas.microsoft.com/office/drawing/2014/main" id="{2D4B6D79-7589-604E-85EB-5F441F399842}"/>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51214" y="4738045"/>
              <a:ext cx="1225342" cy="2042229"/>
            </a:xfrm>
            <a:prstGeom prst="rect">
              <a:avLst/>
            </a:prstGeom>
          </p:spPr>
        </p:pic>
        <p:pic>
          <p:nvPicPr>
            <p:cNvPr id="18" name="Picture 17">
              <a:extLst>
                <a:ext uri="{FF2B5EF4-FFF2-40B4-BE49-F238E27FC236}">
                  <a16:creationId xmlns:a16="http://schemas.microsoft.com/office/drawing/2014/main" id="{4947BB7C-D33D-9344-B85F-BFEB81538C26}"/>
                </a:ext>
              </a:extLst>
            </p:cNvPr>
            <p:cNvPicPr>
              <a:picLocks/>
            </p:cNvPicPr>
            <p:nvPr userDrawn="1"/>
          </p:nvPicPr>
          <p:blipFill>
            <a:blip r:embed="rId6" cstate="screen">
              <a:alphaModFix amt="54000"/>
              <a:extLst>
                <a:ext uri="{28A0092B-C50C-407E-A947-70E740481C1C}">
                  <a14:useLocalDpi xmlns:a14="http://schemas.microsoft.com/office/drawing/2010/main"/>
                </a:ext>
              </a:extLst>
            </a:blip>
            <a:stretch>
              <a:fillRect/>
            </a:stretch>
          </p:blipFill>
          <p:spPr>
            <a:xfrm>
              <a:off x="1082246" y="6505591"/>
              <a:ext cx="1333398" cy="433716"/>
            </a:xfrm>
            <a:prstGeom prst="rect">
              <a:avLst/>
            </a:prstGeom>
          </p:spPr>
        </p:pic>
      </p:grpSp>
      <p:grpSp>
        <p:nvGrpSpPr>
          <p:cNvPr id="19" name="Group 18">
            <a:extLst>
              <a:ext uri="{FF2B5EF4-FFF2-40B4-BE49-F238E27FC236}">
                <a16:creationId xmlns:a16="http://schemas.microsoft.com/office/drawing/2014/main" id="{894FBBBC-95C4-344F-9F94-25AD40AD95C8}"/>
              </a:ext>
            </a:extLst>
          </p:cNvPr>
          <p:cNvGrpSpPr/>
          <p:nvPr userDrawn="1"/>
        </p:nvGrpSpPr>
        <p:grpSpPr>
          <a:xfrm>
            <a:off x="1449060" y="5375205"/>
            <a:ext cx="1333398" cy="1269442"/>
            <a:chOff x="2666809" y="5395728"/>
            <a:chExt cx="1333398" cy="1269442"/>
          </a:xfrm>
        </p:grpSpPr>
        <p:pic>
          <p:nvPicPr>
            <p:cNvPr id="28" name="Picture 27">
              <a:extLst>
                <a:ext uri="{FF2B5EF4-FFF2-40B4-BE49-F238E27FC236}">
                  <a16:creationId xmlns:a16="http://schemas.microsoft.com/office/drawing/2014/main" id="{F723A177-8959-934F-9C98-12E843D2E76A}"/>
                </a:ext>
              </a:extLst>
            </p:cNvPr>
            <p:cNvPicPr>
              <a:picLocks/>
            </p:cNvPicPr>
            <p:nvPr userDrawn="1"/>
          </p:nvPicPr>
          <p:blipFill>
            <a:blip r:embed="rId8" cstate="screen">
              <a:alphaModFix amt="54000"/>
              <a:extLst>
                <a:ext uri="{28A0092B-C50C-407E-A947-70E740481C1C}">
                  <a14:useLocalDpi xmlns:a14="http://schemas.microsoft.com/office/drawing/2010/main"/>
                </a:ext>
              </a:extLst>
            </a:blip>
            <a:stretch>
              <a:fillRect/>
            </a:stretch>
          </p:blipFill>
          <p:spPr>
            <a:xfrm>
              <a:off x="2666809" y="6231454"/>
              <a:ext cx="1333398" cy="433716"/>
            </a:xfrm>
            <a:prstGeom prst="rect">
              <a:avLst/>
            </a:prstGeom>
          </p:spPr>
        </p:pic>
        <p:pic>
          <p:nvPicPr>
            <p:cNvPr id="29" name="pasted-image.pdf" descr="pasted-image.pdf">
              <a:extLst>
                <a:ext uri="{FF2B5EF4-FFF2-40B4-BE49-F238E27FC236}">
                  <a16:creationId xmlns:a16="http://schemas.microsoft.com/office/drawing/2014/main" id="{AB894933-B508-F04F-B9C8-B108ECB210AE}"/>
                </a:ext>
              </a:extLst>
            </p:cNvPr>
            <p:cNvPicPr>
              <a:picLocks noChangeAspect="1"/>
            </p:cNvPicPr>
            <p:nvPr userDrawn="1"/>
          </p:nvPicPr>
          <p:blipFill>
            <a:blip r:embed="rId9"/>
            <a:stretch>
              <a:fillRect/>
            </a:stretch>
          </p:blipFill>
          <p:spPr>
            <a:xfrm>
              <a:off x="2776556" y="5395728"/>
              <a:ext cx="880288" cy="1109863"/>
            </a:xfrm>
            <a:prstGeom prst="rect">
              <a:avLst/>
            </a:prstGeom>
            <a:ln w="12700">
              <a:miter lim="400000"/>
            </a:ln>
          </p:spPr>
        </p:pic>
      </p:grpSp>
    </p:spTree>
    <p:extLst>
      <p:ext uri="{BB962C8B-B14F-4D97-AF65-F5344CB8AC3E}">
        <p14:creationId xmlns:p14="http://schemas.microsoft.com/office/powerpoint/2010/main" val="2681826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eque Slide - C">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7F76AE0-F41C-D94B-9CC1-B63737F8DE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6" name="pasted-image.pdf" descr="pasted-image.pdf">
            <a:extLst>
              <a:ext uri="{FF2B5EF4-FFF2-40B4-BE49-F238E27FC236}">
                <a16:creationId xmlns:a16="http://schemas.microsoft.com/office/drawing/2014/main" id="{3E1693E8-77FC-2B40-81C0-D9E37324045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grpSp>
        <p:nvGrpSpPr>
          <p:cNvPr id="7" name="Group 6">
            <a:extLst>
              <a:ext uri="{FF2B5EF4-FFF2-40B4-BE49-F238E27FC236}">
                <a16:creationId xmlns:a16="http://schemas.microsoft.com/office/drawing/2014/main" id="{BF702B54-1961-BE4E-91EF-133BCDB14AFB}"/>
              </a:ext>
            </a:extLst>
          </p:cNvPr>
          <p:cNvGrpSpPr/>
          <p:nvPr userDrawn="1"/>
        </p:nvGrpSpPr>
        <p:grpSpPr>
          <a:xfrm>
            <a:off x="1301702" y="4701469"/>
            <a:ext cx="1890350" cy="2201262"/>
            <a:chOff x="1082246" y="4738045"/>
            <a:chExt cx="1890350" cy="2201262"/>
          </a:xfrm>
        </p:grpSpPr>
        <p:pic>
          <p:nvPicPr>
            <p:cNvPr id="11" name="Picture 10">
              <a:extLst>
                <a:ext uri="{FF2B5EF4-FFF2-40B4-BE49-F238E27FC236}">
                  <a16:creationId xmlns:a16="http://schemas.microsoft.com/office/drawing/2014/main" id="{FFEC93C6-5590-1640-A696-EE0F5721CFE2}"/>
                </a:ext>
              </a:extLst>
            </p:cNvPr>
            <p:cNvPicPr>
              <a:picLocks/>
            </p:cNvPicPr>
            <p:nvPr userDrawn="1"/>
          </p:nvPicPr>
          <p:blipFill>
            <a:blip r:embed="rId4" cstate="screen">
              <a:alphaModFix amt="54000"/>
              <a:extLst>
                <a:ext uri="{28A0092B-C50C-407E-A947-70E740481C1C}">
                  <a14:useLocalDpi xmlns:a14="http://schemas.microsoft.com/office/drawing/2010/main"/>
                </a:ext>
              </a:extLst>
            </a:blip>
            <a:stretch>
              <a:fillRect/>
            </a:stretch>
          </p:blipFill>
          <p:spPr>
            <a:xfrm>
              <a:off x="1639198" y="6472340"/>
              <a:ext cx="1333398" cy="433716"/>
            </a:xfrm>
            <a:prstGeom prst="rect">
              <a:avLst/>
            </a:prstGeom>
          </p:spPr>
        </p:pic>
        <p:pic>
          <p:nvPicPr>
            <p:cNvPr id="18" name="Picture 17">
              <a:extLst>
                <a:ext uri="{FF2B5EF4-FFF2-40B4-BE49-F238E27FC236}">
                  <a16:creationId xmlns:a16="http://schemas.microsoft.com/office/drawing/2014/main" id="{AD182066-3CEA-D84B-BF18-28D1F0BDA9F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551214" y="4738045"/>
              <a:ext cx="1225342" cy="2042229"/>
            </a:xfrm>
            <a:prstGeom prst="rect">
              <a:avLst/>
            </a:prstGeom>
          </p:spPr>
        </p:pic>
        <p:pic>
          <p:nvPicPr>
            <p:cNvPr id="10" name="Picture 9">
              <a:extLst>
                <a:ext uri="{FF2B5EF4-FFF2-40B4-BE49-F238E27FC236}">
                  <a16:creationId xmlns:a16="http://schemas.microsoft.com/office/drawing/2014/main" id="{3FDDC35F-6129-7945-BAE4-BBAB0AA3F986}"/>
                </a:ext>
              </a:extLst>
            </p:cNvPr>
            <p:cNvPicPr>
              <a:picLocks/>
            </p:cNvPicPr>
            <p:nvPr userDrawn="1"/>
          </p:nvPicPr>
          <p:blipFill>
            <a:blip r:embed="rId4" cstate="screen">
              <a:alphaModFix amt="54000"/>
              <a:extLst>
                <a:ext uri="{28A0092B-C50C-407E-A947-70E740481C1C}">
                  <a14:useLocalDpi xmlns:a14="http://schemas.microsoft.com/office/drawing/2010/main"/>
                </a:ext>
              </a:extLst>
            </a:blip>
            <a:stretch>
              <a:fillRect/>
            </a:stretch>
          </p:blipFill>
          <p:spPr>
            <a:xfrm>
              <a:off x="1082246" y="6505591"/>
              <a:ext cx="1333398" cy="433716"/>
            </a:xfrm>
            <a:prstGeom prst="rect">
              <a:avLst/>
            </a:prstGeom>
          </p:spPr>
        </p:pic>
      </p:grpSp>
      <p:grpSp>
        <p:nvGrpSpPr>
          <p:cNvPr id="5" name="Group 4">
            <a:extLst>
              <a:ext uri="{FF2B5EF4-FFF2-40B4-BE49-F238E27FC236}">
                <a16:creationId xmlns:a16="http://schemas.microsoft.com/office/drawing/2014/main" id="{5A98F39F-3025-D247-A4BA-8C26E5D8AC9F}"/>
              </a:ext>
            </a:extLst>
          </p:cNvPr>
          <p:cNvGrpSpPr/>
          <p:nvPr userDrawn="1"/>
        </p:nvGrpSpPr>
        <p:grpSpPr>
          <a:xfrm>
            <a:off x="3494668" y="5053890"/>
            <a:ext cx="1333398" cy="1269442"/>
            <a:chOff x="2666809" y="5395728"/>
            <a:chExt cx="1333398" cy="1269442"/>
          </a:xfrm>
        </p:grpSpPr>
        <p:pic>
          <p:nvPicPr>
            <p:cNvPr id="12" name="Picture 11">
              <a:extLst>
                <a:ext uri="{FF2B5EF4-FFF2-40B4-BE49-F238E27FC236}">
                  <a16:creationId xmlns:a16="http://schemas.microsoft.com/office/drawing/2014/main" id="{DFF299DD-A7B6-5349-A57F-3C2A8F8DBC12}"/>
                </a:ext>
              </a:extLst>
            </p:cNvPr>
            <p:cNvPicPr>
              <a:picLocks/>
            </p:cNvPicPr>
            <p:nvPr userDrawn="1"/>
          </p:nvPicPr>
          <p:blipFill>
            <a:blip r:embed="rId4" cstate="screen">
              <a:alphaModFix amt="54000"/>
              <a:extLst>
                <a:ext uri="{28A0092B-C50C-407E-A947-70E740481C1C}">
                  <a14:useLocalDpi xmlns:a14="http://schemas.microsoft.com/office/drawing/2010/main"/>
                </a:ext>
              </a:extLst>
            </a:blip>
            <a:stretch>
              <a:fillRect/>
            </a:stretch>
          </p:blipFill>
          <p:spPr>
            <a:xfrm>
              <a:off x="2666809" y="6231454"/>
              <a:ext cx="1333398" cy="433716"/>
            </a:xfrm>
            <a:prstGeom prst="rect">
              <a:avLst/>
            </a:prstGeom>
          </p:spPr>
        </p:pic>
        <p:pic>
          <p:nvPicPr>
            <p:cNvPr id="17" name="pasted-image.pdf" descr="pasted-image.pdf">
              <a:extLst>
                <a:ext uri="{FF2B5EF4-FFF2-40B4-BE49-F238E27FC236}">
                  <a16:creationId xmlns:a16="http://schemas.microsoft.com/office/drawing/2014/main" id="{23C12D71-DD1F-1E46-8E28-DE7DF1403C7A}"/>
                </a:ext>
              </a:extLst>
            </p:cNvPr>
            <p:cNvPicPr>
              <a:picLocks noChangeAspect="1"/>
            </p:cNvPicPr>
            <p:nvPr userDrawn="1"/>
          </p:nvPicPr>
          <p:blipFill>
            <a:blip r:embed="rId6"/>
            <a:stretch>
              <a:fillRect/>
            </a:stretch>
          </p:blipFill>
          <p:spPr>
            <a:xfrm>
              <a:off x="2776556" y="5395728"/>
              <a:ext cx="880288" cy="1109863"/>
            </a:xfrm>
            <a:prstGeom prst="rect">
              <a:avLst/>
            </a:prstGeom>
            <a:ln w="12700">
              <a:miter lim="400000"/>
            </a:ln>
          </p:spPr>
        </p:pic>
      </p:grpSp>
      <p:grpSp>
        <p:nvGrpSpPr>
          <p:cNvPr id="2" name="Group 1">
            <a:extLst>
              <a:ext uri="{FF2B5EF4-FFF2-40B4-BE49-F238E27FC236}">
                <a16:creationId xmlns:a16="http://schemas.microsoft.com/office/drawing/2014/main" id="{062FA740-8148-E846-B36B-BA50335AE030}"/>
              </a:ext>
            </a:extLst>
          </p:cNvPr>
          <p:cNvGrpSpPr/>
          <p:nvPr userDrawn="1"/>
        </p:nvGrpSpPr>
        <p:grpSpPr>
          <a:xfrm>
            <a:off x="7381956" y="4999042"/>
            <a:ext cx="1001802" cy="474215"/>
            <a:chOff x="7381956" y="4999042"/>
            <a:chExt cx="1001802" cy="474215"/>
          </a:xfrm>
        </p:grpSpPr>
        <p:pic>
          <p:nvPicPr>
            <p:cNvPr id="13" name="Picture 12">
              <a:extLst>
                <a:ext uri="{FF2B5EF4-FFF2-40B4-BE49-F238E27FC236}">
                  <a16:creationId xmlns:a16="http://schemas.microsoft.com/office/drawing/2014/main" id="{3B12E306-FB66-0C4B-8B63-B6F3D28D801E}"/>
                </a:ext>
              </a:extLst>
            </p:cNvPr>
            <p:cNvPicPr>
              <a:picLocks/>
            </p:cNvPicPr>
            <p:nvPr userDrawn="1"/>
          </p:nvPicPr>
          <p:blipFill>
            <a:blip r:embed="rId7" cstate="screen">
              <a:alphaModFix amt="54000"/>
              <a:extLst>
                <a:ext uri="{28A0092B-C50C-407E-A947-70E740481C1C}">
                  <a14:useLocalDpi xmlns:a14="http://schemas.microsoft.com/office/drawing/2010/main"/>
                </a:ext>
              </a:extLst>
            </a:blip>
            <a:stretch>
              <a:fillRect/>
            </a:stretch>
          </p:blipFill>
          <p:spPr>
            <a:xfrm rot="240000">
              <a:off x="7381956" y="5250692"/>
              <a:ext cx="1001802" cy="222565"/>
            </a:xfrm>
            <a:prstGeom prst="rect">
              <a:avLst/>
            </a:prstGeom>
          </p:spPr>
        </p:pic>
        <p:pic>
          <p:nvPicPr>
            <p:cNvPr id="19" name="Picture 18" descr="Cloud-the-Goat---Grazing.png">
              <a:extLst>
                <a:ext uri="{FF2B5EF4-FFF2-40B4-BE49-F238E27FC236}">
                  <a16:creationId xmlns:a16="http://schemas.microsoft.com/office/drawing/2014/main" id="{D01DBCC5-A904-FF43-B799-E3797A483AB1}"/>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7677860" y="4999042"/>
              <a:ext cx="508748" cy="411109"/>
            </a:xfrm>
            <a:prstGeom prst="rect">
              <a:avLst/>
            </a:prstGeom>
          </p:spPr>
        </p:pic>
      </p:grpSp>
    </p:spTree>
    <p:extLst>
      <p:ext uri="{BB962C8B-B14F-4D97-AF65-F5344CB8AC3E}">
        <p14:creationId xmlns:p14="http://schemas.microsoft.com/office/powerpoint/2010/main" val="348926242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anelist Slide ">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D3AF94-2E38-A14E-8CAD-1B817D84AF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pic>
        <p:nvPicPr>
          <p:cNvPr id="23" name="Picture 22">
            <a:extLst>
              <a:ext uri="{FF2B5EF4-FFF2-40B4-BE49-F238E27FC236}">
                <a16:creationId xmlns:a16="http://schemas.microsoft.com/office/drawing/2014/main" id="{DD3722F9-BD34-454E-BCEA-4077B00A9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 y="0"/>
            <a:ext cx="12188816" cy="6872985"/>
          </a:xfrm>
          <a:prstGeom prst="rect">
            <a:avLst/>
          </a:prstGeom>
        </p:spPr>
      </p:pic>
      <p:sp>
        <p:nvSpPr>
          <p:cNvPr id="51" name="Text Placeholder 17"/>
          <p:cNvSpPr>
            <a:spLocks noGrp="1"/>
          </p:cNvSpPr>
          <p:nvPr>
            <p:ph type="body" sz="quarter" idx="13" hasCustomPrompt="1"/>
          </p:nvPr>
        </p:nvSpPr>
        <p:spPr>
          <a:xfrm>
            <a:off x="418889"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56" name="Text Placeholder 17"/>
          <p:cNvSpPr>
            <a:spLocks noGrp="1"/>
          </p:cNvSpPr>
          <p:nvPr>
            <p:ph type="body" sz="quarter" idx="18" hasCustomPrompt="1"/>
          </p:nvPr>
        </p:nvSpPr>
        <p:spPr>
          <a:xfrm>
            <a:off x="2774348" y="3805431"/>
            <a:ext cx="2071010"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7" name="Text Placeholder 17"/>
          <p:cNvSpPr>
            <a:spLocks noGrp="1"/>
          </p:cNvSpPr>
          <p:nvPr>
            <p:ph type="body" sz="quarter" idx="19" hasCustomPrompt="1"/>
          </p:nvPr>
        </p:nvSpPr>
        <p:spPr>
          <a:xfrm>
            <a:off x="5090926" y="3805431"/>
            <a:ext cx="2068626"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9" name="Text Placeholder 17"/>
          <p:cNvSpPr>
            <a:spLocks noGrp="1"/>
          </p:cNvSpPr>
          <p:nvPr>
            <p:ph type="body" sz="quarter" idx="21" hasCustomPrompt="1"/>
          </p:nvPr>
        </p:nvSpPr>
        <p:spPr>
          <a:xfrm>
            <a:off x="2744611"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0" name="Text Placeholder 17"/>
          <p:cNvSpPr>
            <a:spLocks noGrp="1"/>
          </p:cNvSpPr>
          <p:nvPr>
            <p:ph type="body" sz="quarter" idx="22" hasCustomPrompt="1"/>
          </p:nvPr>
        </p:nvSpPr>
        <p:spPr>
          <a:xfrm>
            <a:off x="5048380"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2" name="Picture Placeholder 4"/>
          <p:cNvSpPr>
            <a:spLocks noGrp="1"/>
          </p:cNvSpPr>
          <p:nvPr>
            <p:ph type="pic" sz="quarter" idx="24"/>
          </p:nvPr>
        </p:nvSpPr>
        <p:spPr>
          <a:xfrm>
            <a:off x="652226"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3" name="Picture Placeholder 4"/>
          <p:cNvSpPr>
            <a:spLocks noGrp="1"/>
          </p:cNvSpPr>
          <p:nvPr>
            <p:ph type="pic" sz="quarter" idx="25"/>
          </p:nvPr>
        </p:nvSpPr>
        <p:spPr>
          <a:xfrm>
            <a:off x="2971090"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4" name="Picture Placeholder 4"/>
          <p:cNvSpPr>
            <a:spLocks noGrp="1"/>
          </p:cNvSpPr>
          <p:nvPr>
            <p:ph type="pic" sz="quarter" idx="26"/>
          </p:nvPr>
        </p:nvSpPr>
        <p:spPr>
          <a:xfrm>
            <a:off x="5250728"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4" name="Text Placeholder 3"/>
          <p:cNvSpPr>
            <a:spLocks noGrp="1"/>
          </p:cNvSpPr>
          <p:nvPr>
            <p:ph type="body" sz="quarter" idx="28" hasCustomPrompt="1"/>
          </p:nvPr>
        </p:nvSpPr>
        <p:spPr>
          <a:xfrm>
            <a:off x="457622" y="3805431"/>
            <a:ext cx="2071158" cy="850824"/>
          </a:xfrm>
        </p:spPr>
        <p:txBody>
          <a:bodyPr lIns="9144" anchor="t"/>
          <a:lstStyle>
            <a:lvl1pPr algn="ctr">
              <a:spcBef>
                <a:spcPts val="600"/>
              </a:spcBef>
              <a:defRPr sz="1400" spc="0" baseline="0">
                <a:solidFill>
                  <a:schemeClr val="accent1"/>
                </a:solidFill>
              </a:defRPr>
            </a:lvl1pPr>
            <a:lvl2pPr marL="0" indent="0" algn="ctr">
              <a:buClr>
                <a:schemeClr val="bg1"/>
              </a:buClr>
              <a:buNone/>
              <a:defRPr sz="1200" spc="0">
                <a:solidFill>
                  <a:schemeClr val="tx2"/>
                </a:solidFill>
              </a:defRPr>
            </a:lvl2pPr>
            <a:lvl3pPr marL="228600" indent="-6350">
              <a:buNone/>
              <a:defRPr sz="1400" spc="0" baseline="0">
                <a:solidFill>
                  <a:schemeClr val="bg1"/>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a:t>Title and Email</a:t>
            </a:r>
          </a:p>
        </p:txBody>
      </p:sp>
      <p:sp>
        <p:nvSpPr>
          <p:cNvPr id="15" name="Text Placeholder 17"/>
          <p:cNvSpPr>
            <a:spLocks noGrp="1"/>
          </p:cNvSpPr>
          <p:nvPr>
            <p:ph type="body" sz="quarter" idx="29" hasCustomPrompt="1"/>
          </p:nvPr>
        </p:nvSpPr>
        <p:spPr>
          <a:xfrm>
            <a:off x="7405120" y="3805431"/>
            <a:ext cx="2071010"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7" name="Text Placeholder 17"/>
          <p:cNvSpPr>
            <a:spLocks noGrp="1"/>
          </p:cNvSpPr>
          <p:nvPr>
            <p:ph type="body" sz="quarter" idx="30" hasCustomPrompt="1"/>
          </p:nvPr>
        </p:nvSpPr>
        <p:spPr>
          <a:xfrm>
            <a:off x="9721697" y="3805431"/>
            <a:ext cx="2068626"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8" name="Text Placeholder 17"/>
          <p:cNvSpPr>
            <a:spLocks noGrp="1"/>
          </p:cNvSpPr>
          <p:nvPr>
            <p:ph type="body" sz="quarter" idx="31" hasCustomPrompt="1"/>
          </p:nvPr>
        </p:nvSpPr>
        <p:spPr>
          <a:xfrm>
            <a:off x="7365039"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19" name="Text Placeholder 17"/>
          <p:cNvSpPr>
            <a:spLocks noGrp="1"/>
          </p:cNvSpPr>
          <p:nvPr>
            <p:ph type="body" sz="quarter" idx="32" hasCustomPrompt="1"/>
          </p:nvPr>
        </p:nvSpPr>
        <p:spPr>
          <a:xfrm>
            <a:off x="9681698"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20" name="Picture Placeholder 4"/>
          <p:cNvSpPr>
            <a:spLocks noGrp="1"/>
          </p:cNvSpPr>
          <p:nvPr>
            <p:ph type="pic" sz="quarter" idx="33"/>
          </p:nvPr>
        </p:nvSpPr>
        <p:spPr>
          <a:xfrm>
            <a:off x="7560529"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21" name="Picture Placeholder 4"/>
          <p:cNvSpPr>
            <a:spLocks noGrp="1"/>
          </p:cNvSpPr>
          <p:nvPr>
            <p:ph type="pic" sz="quarter" idx="34"/>
          </p:nvPr>
        </p:nvSpPr>
        <p:spPr>
          <a:xfrm>
            <a:off x="9884046"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pic>
        <p:nvPicPr>
          <p:cNvPr id="24" name="pasted-image.pdf" descr="pasted-image.pdf"/>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5" name="Title 4">
            <a:extLst>
              <a:ext uri="{FF2B5EF4-FFF2-40B4-BE49-F238E27FC236}">
                <a16:creationId xmlns:a16="http://schemas.microsoft.com/office/drawing/2014/main" id="{5493BD94-0EAF-4EFC-8C10-5054B30D797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5231086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peaker Intro Slide">
    <p:bg>
      <p:bgPr>
        <a:solidFill>
          <a:srgbClr val="178BD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893"/>
            <a:ext cx="12188819" cy="6856211"/>
          </a:xfrm>
          <a:prstGeom prst="rect">
            <a:avLst/>
          </a:prstGeom>
        </p:spPr>
      </p:pic>
      <p:sp>
        <p:nvSpPr>
          <p:cNvPr id="2" name="Title 1"/>
          <p:cNvSpPr>
            <a:spLocks noGrp="1"/>
          </p:cNvSpPr>
          <p:nvPr userDrawn="1">
            <p:ph type="ctrTitle" hasCustomPrompt="1"/>
          </p:nvPr>
        </p:nvSpPr>
        <p:spPr>
          <a:xfrm>
            <a:off x="1475315" y="1564590"/>
            <a:ext cx="3889376" cy="1298448"/>
          </a:xfrm>
        </p:spPr>
        <p:txBody>
          <a:bodyPr>
            <a:noAutofit/>
          </a:bodyPr>
          <a:lstStyle>
            <a:lvl1pPr marL="0" indent="0" algn="ctr">
              <a:lnSpc>
                <a:spcPct val="90000"/>
              </a:lnSpc>
              <a:tabLst/>
              <a:defRPr sz="2800" b="1" spc="0">
                <a:solidFill>
                  <a:schemeClr val="accent1"/>
                </a:solidFill>
                <a:latin typeface="+mj-lt"/>
              </a:defRPr>
            </a:lvl1pPr>
          </a:lstStyle>
          <a:p>
            <a:r>
              <a:rPr lang="en-US" dirty="0"/>
              <a:t>Name of Speaker</a:t>
            </a:r>
          </a:p>
        </p:txBody>
      </p:sp>
      <p:cxnSp>
        <p:nvCxnSpPr>
          <p:cNvPr id="7" name="Straight Connector 6">
            <a:extLst>
              <a:ext uri="{FF2B5EF4-FFF2-40B4-BE49-F238E27FC236}">
                <a16:creationId xmlns:a16="http://schemas.microsoft.com/office/drawing/2014/main" id="{A01E3165-EDDF-5748-B5C9-5A94E4CE0269}"/>
              </a:ext>
            </a:extLst>
          </p:cNvPr>
          <p:cNvCxnSpPr/>
          <p:nvPr userDrawn="1"/>
        </p:nvCxnSpPr>
        <p:spPr>
          <a:xfrm>
            <a:off x="2307021" y="2187389"/>
            <a:ext cx="2225964" cy="0"/>
          </a:xfrm>
          <a:prstGeom prst="line">
            <a:avLst/>
          </a:prstGeom>
          <a:ln w="9525" cmpd="sng">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A51BDA7-D145-2843-8524-CBE3872F2D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7068" y="1228915"/>
            <a:ext cx="850132" cy="2424805"/>
          </a:xfrm>
          <a:prstGeom prst="rect">
            <a:avLst/>
          </a:prstGeom>
        </p:spPr>
      </p:pic>
      <p:pic>
        <p:nvPicPr>
          <p:cNvPr id="9" name="pasted-image.pdf">
            <a:extLst>
              <a:ext uri="{FF2B5EF4-FFF2-40B4-BE49-F238E27FC236}">
                <a16:creationId xmlns:a16="http://schemas.microsoft.com/office/drawing/2014/main" id="{0F1F9EB3-92DF-794A-92CC-F101C74D4B2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848277" y="1929168"/>
            <a:ext cx="525911" cy="1147442"/>
          </a:xfrm>
          <a:prstGeom prst="rect">
            <a:avLst/>
          </a:prstGeom>
          <a:ln w="12700">
            <a:miter lim="400000"/>
          </a:ln>
        </p:spPr>
      </p:pic>
      <p:sp>
        <p:nvSpPr>
          <p:cNvPr id="10" name="Text Placeholder 9">
            <a:extLst>
              <a:ext uri="{FF2B5EF4-FFF2-40B4-BE49-F238E27FC236}">
                <a16:creationId xmlns:a16="http://schemas.microsoft.com/office/drawing/2014/main" id="{99258C88-EF08-43F2-AC72-4B677828F4BA}"/>
              </a:ext>
            </a:extLst>
          </p:cNvPr>
          <p:cNvSpPr>
            <a:spLocks noGrp="1"/>
          </p:cNvSpPr>
          <p:nvPr>
            <p:ph type="body" sz="quarter" idx="18" hasCustomPrompt="1"/>
          </p:nvPr>
        </p:nvSpPr>
        <p:spPr>
          <a:xfrm>
            <a:off x="1475315" y="2958265"/>
            <a:ext cx="3883281" cy="914400"/>
          </a:xfrm>
        </p:spPr>
        <p:txBody>
          <a:bodyPr/>
          <a:lstStyle>
            <a:lvl1pPr marL="0" indent="0" algn="ctr">
              <a:lnSpc>
                <a:spcPct val="90000"/>
              </a:lnSpc>
              <a:spcBef>
                <a:spcPts val="0"/>
              </a:spcBef>
              <a:spcAft>
                <a:spcPts val="600"/>
              </a:spcAft>
              <a:defRPr>
                <a:solidFill>
                  <a:schemeClr val="accent1"/>
                </a:solidFill>
              </a:defRPr>
            </a:lvl1pPr>
            <a:lvl2pPr marL="0" indent="0" algn="ctr">
              <a:buFont typeface="Arial" panose="020B0604020202020204" pitchFamily="34" charset="0"/>
              <a:buChar char="​"/>
              <a:defRPr sz="1600">
                <a:solidFill>
                  <a:schemeClr val="accent1"/>
                </a:solidFill>
              </a:defRPr>
            </a:lvl2pPr>
            <a:lvl3pPr marL="182562" indent="0" algn="ctr">
              <a:buNone/>
              <a:defRPr/>
            </a:lvl3pPr>
            <a:lvl4pPr marL="365125" indent="0" algn="ctr">
              <a:buNone/>
              <a:defRPr/>
            </a:lvl4pPr>
            <a:lvl5pPr marL="0" indent="0" algn="ctr">
              <a:buFont typeface="Arial" panose="020B0604020202020204" pitchFamily="34" charset="0"/>
              <a:buNone/>
              <a:defRPr/>
            </a:lvl5pPr>
          </a:lstStyle>
          <a:p>
            <a:pPr lvl="0"/>
            <a:r>
              <a:rPr lang="en-US" dirty="0"/>
              <a:t>Title of Speaker</a:t>
            </a:r>
          </a:p>
          <a:p>
            <a:pPr lvl="1"/>
            <a:r>
              <a:rPr lang="en-US" dirty="0"/>
              <a:t>Email and Twitter</a:t>
            </a:r>
          </a:p>
        </p:txBody>
      </p:sp>
    </p:spTree>
    <p:extLst>
      <p:ext uri="{BB962C8B-B14F-4D97-AF65-F5344CB8AC3E}">
        <p14:creationId xmlns:p14="http://schemas.microsoft.com/office/powerpoint/2010/main" val="25124508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aper Texture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981402-9919-0840-BE5B-8FA9731EAD7B}"/>
              </a:ext>
            </a:extLst>
          </p:cNvPr>
          <p:cNvPicPr>
            <a:picLocks noChangeAspect="1"/>
          </p:cNvPicPr>
          <p:nvPr userDrawn="1"/>
        </p:nvPicPr>
        <p:blipFill>
          <a:blip r:embed="rId2"/>
          <a:stretch>
            <a:fillRect/>
          </a:stretch>
        </p:blipFill>
        <p:spPr>
          <a:xfrm>
            <a:off x="-1" y="1786"/>
            <a:ext cx="12188825" cy="6856214"/>
          </a:xfrm>
          <a:prstGeom prst="rect">
            <a:avLst/>
          </a:prstGeom>
        </p:spPr>
      </p:pic>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a:extLst>
              <a:ext uri="{FF2B5EF4-FFF2-40B4-BE49-F238E27FC236}">
                <a16:creationId xmlns:a16="http://schemas.microsoft.com/office/drawing/2014/main" id="{E227E1CA-834D-FC4F-ABC3-52AD45063DC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23F81986-C97C-FA49-9FA2-432FFCCF171F}"/>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B7C652AE-9A83-4A65-A398-ADB6F4259AA3}"/>
              </a:ext>
            </a:extLst>
          </p:cNvPr>
          <p:cNvSpPr>
            <a:spLocks noGrp="1"/>
          </p:cNvSpPr>
          <p:nvPr>
            <p:ph type="title"/>
          </p:nvPr>
        </p:nvSpPr>
        <p:spPr/>
        <p:txBody>
          <a:bodyPr/>
          <a:lstStyle/>
          <a:p>
            <a:r>
              <a:rPr lang="en-US"/>
              <a:t>Click to edit Master title style</a:t>
            </a:r>
            <a:endParaRPr lang="de-DE"/>
          </a:p>
        </p:txBody>
      </p:sp>
      <p:sp>
        <p:nvSpPr>
          <p:cNvPr id="5" name="Content Placeholder 4">
            <a:extLst>
              <a:ext uri="{FF2B5EF4-FFF2-40B4-BE49-F238E27FC236}">
                <a16:creationId xmlns:a16="http://schemas.microsoft.com/office/drawing/2014/main" id="{1B6A9BD6-D265-5E41-BD18-89B7877FDD41}"/>
              </a:ext>
            </a:extLst>
          </p:cNvPr>
          <p:cNvSpPr>
            <a:spLocks noGrp="1"/>
          </p:cNvSpPr>
          <p:nvPr>
            <p:ph sz="quarter" idx="17"/>
          </p:nvPr>
        </p:nvSpPr>
        <p:spPr>
          <a:xfrm>
            <a:off x="571500" y="1759194"/>
            <a:ext cx="11031538" cy="470058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72126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aper Texture - No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AE9269-972C-DD49-87DB-CD01B06C6A0B}"/>
              </a:ext>
            </a:extLst>
          </p:cNvPr>
          <p:cNvPicPr>
            <a:picLocks noChangeAspect="1"/>
          </p:cNvPicPr>
          <p:nvPr userDrawn="1"/>
        </p:nvPicPr>
        <p:blipFill>
          <a:blip r:embed="rId2"/>
          <a:stretch>
            <a:fillRect/>
          </a:stretch>
        </p:blipFill>
        <p:spPr>
          <a:xfrm>
            <a:off x="-1" y="1786"/>
            <a:ext cx="12188825" cy="6856214"/>
          </a:xfrm>
          <a:prstGeom prst="rect">
            <a:avLst/>
          </a:prstGeom>
        </p:spPr>
      </p:pic>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6" name="Footer Placeholder 3">
            <a:extLst>
              <a:ext uri="{FF2B5EF4-FFF2-40B4-BE49-F238E27FC236}">
                <a16:creationId xmlns:a16="http://schemas.microsoft.com/office/drawing/2014/main" id="{9F4C4DA5-FB9F-6B47-BF2F-9838AA2A526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3" name="Content Placeholder 2">
            <a:extLst>
              <a:ext uri="{FF2B5EF4-FFF2-40B4-BE49-F238E27FC236}">
                <a16:creationId xmlns:a16="http://schemas.microsoft.com/office/drawing/2014/main" id="{AC45ED34-8D2E-884D-8C7E-F915D7584BF7}"/>
              </a:ext>
            </a:extLst>
          </p:cNvPr>
          <p:cNvSpPr>
            <a:spLocks noGrp="1"/>
          </p:cNvSpPr>
          <p:nvPr>
            <p:ph sz="quarter" idx="17"/>
          </p:nvPr>
        </p:nvSpPr>
        <p:spPr>
          <a:xfrm>
            <a:off x="566127" y="1764322"/>
            <a:ext cx="11025188" cy="4712677"/>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8616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er_Hero_A">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516"/>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4859"/>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4" name="Text Placeholder 3"/>
          <p:cNvSpPr>
            <a:spLocks noGrp="1"/>
          </p:cNvSpPr>
          <p:nvPr>
            <p:ph type="body" sz="quarter" idx="22" hasCustomPrompt="1"/>
          </p:nvPr>
        </p:nvSpPr>
        <p:spPr>
          <a:xfrm>
            <a:off x="0" y="0"/>
            <a:ext cx="11025649" cy="2449577"/>
          </a:xfrm>
          <a:prstGeom prst="rect">
            <a:avLst/>
          </a:prstGeom>
          <a:gradFill flip="none" rotWithShape="1">
            <a:gsLst>
              <a:gs pos="58000">
                <a:schemeClr val="tx1"/>
              </a:gs>
              <a:gs pos="100000">
                <a:srgbClr val="205CA0">
                  <a:alpha val="0"/>
                </a:srgbClr>
              </a:gs>
            </a:gsLst>
            <a:lin ang="0" scaled="1"/>
            <a:tileRect/>
          </a:gradFill>
        </p:spPr>
        <p:txBody>
          <a:bodyPr lIns="2560320" tIns="365760" rIns="4114800" bIns="182880" anchor="ctr" anchorCtr="0"/>
          <a:lstStyle>
            <a:lvl1pPr marL="111125" indent="-111125">
              <a:lnSpc>
                <a:spcPct val="90000"/>
              </a:lnSpc>
              <a:spcBef>
                <a:spcPts val="0"/>
              </a:spcBef>
              <a:spcAft>
                <a:spcPts val="0"/>
              </a:spcAft>
              <a:buFont typeface="Arial" panose="020B0604020202020204" pitchFamily="34" charset="0"/>
              <a:buNone/>
              <a:defRPr sz="2000" b="1">
                <a:solidFill>
                  <a:schemeClr val="bg1"/>
                </a:solidFill>
                <a:latin typeface="Salesforce Sans"/>
                <a:cs typeface="Salesforce Sans"/>
              </a:defRPr>
            </a:lvl1pPr>
            <a:lvl2pPr marL="109538" indent="0">
              <a:spcBef>
                <a:spcPts val="400"/>
              </a:spcBef>
              <a:spcAft>
                <a:spcPts val="0"/>
              </a:spcAft>
              <a:buNone/>
              <a:tabLst/>
              <a:defRPr lang="en-US" sz="1600" kern="1200" spc="0" baseline="0" dirty="0" smtClean="0">
                <a:solidFill>
                  <a:schemeClr val="bg1"/>
                </a:solidFill>
                <a:latin typeface="Salesforce Sans"/>
                <a:ea typeface="+mn-ea"/>
                <a:cs typeface="+mn-cs"/>
              </a:defRPr>
            </a:lvl2pPr>
          </a:lstStyle>
          <a:p>
            <a:pPr lvl="0"/>
            <a:r>
              <a:rPr lang="en-US" dirty="0"/>
              <a:t>“Quote content”</a:t>
            </a:r>
          </a:p>
          <a:p>
            <a:pPr lvl="1"/>
            <a:r>
              <a:rPr lang="en-US" dirty="0"/>
              <a:t>Second level</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b="0" spc="0" dirty="0">
                <a:solidFill>
                  <a:schemeClr val="tx1"/>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1000"/>
              </a:spcBef>
              <a:spcAft>
                <a:spcPts val="0"/>
              </a:spcAft>
              <a:defRPr sz="1600">
                <a:solidFill>
                  <a:schemeClr val="accent2"/>
                </a:solidFill>
              </a:defRPr>
            </a:lvl1pPr>
            <a:lvl2pPr>
              <a:lnSpc>
                <a:spcPct val="90000"/>
              </a:lnSpc>
              <a:spcBef>
                <a:spcPts val="1000"/>
              </a:spcBef>
              <a:spcAft>
                <a:spcPts val="0"/>
              </a:spcAft>
              <a:defRPr sz="1600">
                <a:solidFill>
                  <a:schemeClr val="accent2"/>
                </a:solidFill>
              </a:defRPr>
            </a:lvl2pPr>
            <a:lvl3pPr>
              <a:lnSpc>
                <a:spcPct val="90000"/>
              </a:lnSpc>
              <a:spcBef>
                <a:spcPts val="1000"/>
              </a:spcBef>
              <a:spcAft>
                <a:spcPts val="0"/>
              </a:spcAft>
              <a:defRPr sz="1600">
                <a:solidFill>
                  <a:schemeClr val="accent2"/>
                </a:solidFill>
              </a:defRPr>
            </a:lvl3pPr>
            <a:lvl4pPr>
              <a:lnSpc>
                <a:spcPct val="90000"/>
              </a:lnSpc>
              <a:spcBef>
                <a:spcPts val="1000"/>
              </a:spcBef>
              <a:spcAft>
                <a:spcPts val="0"/>
              </a:spcAft>
              <a:defRPr sz="1600">
                <a:solidFill>
                  <a:schemeClr val="accent2"/>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baseline="0">
                <a:solidFill>
                  <a:schemeClr val="accent2"/>
                </a:solidFill>
              </a:defRPr>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solidFill>
                  <a:schemeClr val="accent2"/>
                </a:solidFill>
              </a:defRPr>
            </a:lvl1pPr>
          </a:lstStyle>
          <a:p>
            <a:pPr lvl="0"/>
            <a:r>
              <a:rPr lang="en-US" dirty="0"/>
              <a:t>Heading Should Read: Solution</a:t>
            </a:r>
          </a:p>
        </p:txBody>
      </p:sp>
      <p:sp>
        <p:nvSpPr>
          <p:cNvPr id="10" name="Picture Placeholder 2"/>
          <p:cNvSpPr>
            <a:spLocks noGrp="1"/>
          </p:cNvSpPr>
          <p:nvPr userDrawn="1">
            <p:ph type="pic" sz="quarter" idx="18" hasCustomPrompt="1"/>
          </p:nvPr>
        </p:nvSpPr>
        <p:spPr>
          <a:xfrm>
            <a:off x="5831537" y="-4859"/>
            <a:ext cx="6357291" cy="2445511"/>
          </a:xfrm>
          <a:prstGeom prst="rect">
            <a:avLst/>
          </a:prstGeom>
          <a:solidFill>
            <a:schemeClr val="bg2">
              <a:alpha val="64000"/>
            </a:schemeClr>
          </a:solidFill>
          <a:ln w="98425">
            <a:noFill/>
          </a:ln>
        </p:spPr>
        <p:txBody>
          <a:bodyPr lIns="1554480" rIns="365760" rtlCol="0" anchor="ctr">
            <a:noAutofit/>
          </a:bodyPr>
          <a:lstStyle>
            <a:lvl1pPr algn="ctr">
              <a:buNone/>
              <a:defRPr sz="1600" baseline="0">
                <a:solidFill>
                  <a:srgbClr val="FFFFFF"/>
                </a:solidFill>
              </a:defRPr>
            </a:lvl1pPr>
          </a:lstStyle>
          <a:p>
            <a:pPr lvl="0"/>
            <a:r>
              <a:rPr lang="en-US" noProof="0" dirty="0"/>
              <a:t>Drag to placeholder, click on icon or paste image into this window to add picture.  </a:t>
            </a:r>
            <a:br>
              <a:rPr lang="en-US" noProof="0" dirty="0"/>
            </a:br>
            <a:r>
              <a:rPr lang="en-US" noProof="0" dirty="0"/>
              <a:t>Send to back after you choose image.</a:t>
            </a:r>
          </a:p>
        </p:txBody>
      </p:sp>
      <p:pic>
        <p:nvPicPr>
          <p:cNvPr id="16" name="Picture 23" descr="Picture 2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15881336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 Title Only">
    <p:spTree>
      <p:nvGrpSpPr>
        <p:cNvPr id="1" name=""/>
        <p:cNvGrpSpPr/>
        <p:nvPr/>
      </p:nvGrpSpPr>
      <p:grpSpPr>
        <a:xfrm>
          <a:off x="0" y="0"/>
          <a:ext cx="0" cy="0"/>
          <a:chOff x="0" y="0"/>
          <a:chExt cx="0" cy="0"/>
        </a:xfrm>
      </p:grpSpPr>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a:extLst>
              <a:ext uri="{FF2B5EF4-FFF2-40B4-BE49-F238E27FC236}">
                <a16:creationId xmlns:a16="http://schemas.microsoft.com/office/drawing/2014/main" id="{4C848BB4-9365-0348-A71C-E9ACD5A6B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AFEDF6FB-B42E-E84B-A6B7-91963BDAF4A3}"/>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2A81A782-6A71-4DAE-8F6E-60EFCDAD6A2B}"/>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8928142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ustomer_Hero_B">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0"/>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10" name="Picture Placeholder 2"/>
          <p:cNvSpPr>
            <a:spLocks noGrp="1"/>
          </p:cNvSpPr>
          <p:nvPr>
            <p:ph type="pic" sz="quarter" idx="18" hasCustomPrompt="1"/>
          </p:nvPr>
        </p:nvSpPr>
        <p:spPr>
          <a:xfrm>
            <a:off x="-9208" y="-15875"/>
            <a:ext cx="12207240" cy="2454655"/>
          </a:xfrm>
          <a:prstGeom prst="rect">
            <a:avLst/>
          </a:prstGeom>
          <a:solidFill>
            <a:schemeClr val="tx1">
              <a:alpha val="64000"/>
            </a:schemeClr>
          </a:solidFill>
          <a:ln w="98425">
            <a:noFill/>
          </a:ln>
        </p:spPr>
        <p:txBody>
          <a:bodyPr lIns="2743200" rIns="2743200" rtlCol="0" anchor="ctr">
            <a:noAutofit/>
          </a:bodyPr>
          <a:lstStyle>
            <a:lvl1pPr algn="ctr">
              <a:buNone/>
              <a:defRPr sz="1800" baseline="0">
                <a:solidFill>
                  <a:srgbClr val="FFFFFF"/>
                </a:solidFill>
              </a:defRPr>
            </a:lvl1pPr>
          </a:lstStyle>
          <a:p>
            <a:pPr lvl="0"/>
            <a:r>
              <a:rPr lang="en-US" noProof="0" dirty="0"/>
              <a:t>Drag </a:t>
            </a:r>
            <a:r>
              <a:rPr lang="en-US" noProof="0"/>
              <a:t>to placeholder, click on icon or paste image into this window </a:t>
            </a:r>
            <a:r>
              <a:rPr lang="en-US" noProof="0" dirty="0"/>
              <a:t>to add picture</a:t>
            </a:r>
            <a:r>
              <a:rPr lang="en-US" noProof="0"/>
              <a:t>.  </a:t>
            </a:r>
            <a:br>
              <a:rPr lang="en-US" noProof="0"/>
            </a:br>
            <a:r>
              <a:rPr lang="en-US" noProof="0" dirty="0"/>
              <a:t>Send to back after you choose image.</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b="0" spc="0" dirty="0">
                <a:solidFill>
                  <a:schemeClr val="tx1"/>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1000"/>
              </a:spcBef>
              <a:spcAft>
                <a:spcPts val="0"/>
              </a:spcAft>
              <a:defRPr sz="1600">
                <a:solidFill>
                  <a:schemeClr val="accent2"/>
                </a:solidFill>
              </a:defRPr>
            </a:lvl1pPr>
            <a:lvl2pPr>
              <a:lnSpc>
                <a:spcPct val="90000"/>
              </a:lnSpc>
              <a:spcBef>
                <a:spcPts val="1000"/>
              </a:spcBef>
              <a:spcAft>
                <a:spcPts val="0"/>
              </a:spcAft>
              <a:defRPr sz="1600">
                <a:solidFill>
                  <a:schemeClr val="accent2"/>
                </a:solidFill>
              </a:defRPr>
            </a:lvl2pPr>
            <a:lvl3pPr>
              <a:lnSpc>
                <a:spcPct val="90000"/>
              </a:lnSpc>
              <a:spcBef>
                <a:spcPts val="1000"/>
              </a:spcBef>
              <a:spcAft>
                <a:spcPts val="0"/>
              </a:spcAft>
              <a:defRPr sz="1600">
                <a:solidFill>
                  <a:schemeClr val="accent2"/>
                </a:solidFill>
              </a:defRPr>
            </a:lvl3pPr>
            <a:lvl4pPr>
              <a:lnSpc>
                <a:spcPct val="90000"/>
              </a:lnSpc>
              <a:spcBef>
                <a:spcPts val="1000"/>
              </a:spcBef>
              <a:spcAft>
                <a:spcPts val="0"/>
              </a:spcAft>
              <a:defRPr sz="1600">
                <a:solidFill>
                  <a:schemeClr val="accent2"/>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a:solidFill>
                  <a:schemeClr val="accent2"/>
                </a:solidFill>
              </a:defRPr>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solidFill>
                  <a:schemeClr val="accent2"/>
                </a:solidFill>
              </a:defRPr>
            </a:lvl1pPr>
          </a:lstStyle>
          <a:p>
            <a:pPr lvl="0"/>
            <a:r>
              <a:rPr lang="en-US" dirty="0"/>
              <a:t>Heading Should Read: Solution</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pic>
        <p:nvPicPr>
          <p:cNvPr id="14" name="Picture 23" descr="Picture 2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17697658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ustomer Hero Deep Dive ">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4" name="Title 3"/>
          <p:cNvSpPr txBox="1">
            <a:spLocks/>
          </p:cNvSpPr>
          <p:nvPr userDrawn="1"/>
        </p:nvSpPr>
        <p:spPr bwMode="auto">
          <a:xfrm>
            <a:off x="-4572" y="0"/>
            <a:ext cx="12197969" cy="1070802"/>
          </a:xfrm>
          <a:prstGeom prst="rect">
            <a:avLst/>
          </a:prstGeom>
          <a:solidFill>
            <a:schemeClr val="tx1"/>
          </a:solidFill>
          <a:ln>
            <a:noFill/>
          </a:ln>
          <a:extLst>
            <a:ext uri="{FAA26D3D-D897-4be2-8F04-BA451C77F1D7}">
              <ma14:placeholderFlag xmlns:ma14="http://schemas.microsoft.com/office/mac/drawingml/2011/main" xmlns="" val="1"/>
            </a:ext>
            <a:ext uri="{91240B29-F687-4f45-9708-019B960494DF}">
              <a14:hiddenLine xmlns="" xmlns:a14="http://schemas.microsoft.com/office/drawing/2010/main" w="9525">
                <a:solidFill>
                  <a:srgbClr val="000000"/>
                </a:solidFill>
                <a:miter lim="800000"/>
                <a:headEnd/>
                <a:tailEnd/>
              </a14:hiddenLine>
            </a:ext>
          </a:extLst>
        </p:spPr>
        <p:txBody>
          <a:bodyPr vert="horz" wrap="square" lIns="1920240" tIns="91440" rIns="0" bIns="0" numCol="1" anchor="ctr" anchorCtr="0" compatLnSpc="1">
            <a:prstTxWarp prst="textNoShape">
              <a:avLst/>
            </a:prstTxWarp>
          </a:bodyPr>
          <a:lstStyle>
            <a:lvl1pPr algn="l" rtl="0" eaLnBrk="1" fontAlgn="base" hangingPunct="1">
              <a:lnSpc>
                <a:spcPct val="90000"/>
              </a:lnSpc>
              <a:spcBef>
                <a:spcPct val="0"/>
              </a:spcBef>
              <a:spcAft>
                <a:spcPct val="0"/>
              </a:spcAft>
              <a:defRPr lang="en-US" sz="2400" kern="1200" spc="0">
                <a:solidFill>
                  <a:srgbClr val="FFFFFF"/>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endParaRPr dirty="0"/>
          </a:p>
        </p:txBody>
      </p:sp>
      <p:sp>
        <p:nvSpPr>
          <p:cNvPr id="42" name="Title 3"/>
          <p:cNvSpPr>
            <a:spLocks noGrp="1"/>
          </p:cNvSpPr>
          <p:nvPr userDrawn="1">
            <p:ph type="title"/>
          </p:nvPr>
        </p:nvSpPr>
        <p:spPr>
          <a:xfrm>
            <a:off x="-4571" y="-9072"/>
            <a:ext cx="12197969" cy="1079873"/>
          </a:xfrm>
          <a:noFill/>
        </p:spPr>
        <p:txBody>
          <a:bodyPr lIns="1920240" tIns="91440" anchor="ctr" anchorCtr="0"/>
          <a:lstStyle>
            <a:lvl1pPr>
              <a:lnSpc>
                <a:spcPct val="90000"/>
              </a:lnSpc>
              <a:defRPr sz="2400" spc="0">
                <a:solidFill>
                  <a:srgbClr val="FFFFFF"/>
                </a:solidFill>
                <a:latin typeface="+mn-lt"/>
              </a:defRPr>
            </a:lvl1pPr>
          </a:lstStyle>
          <a:p>
            <a:r>
              <a:rPr lang="en-US" dirty="0"/>
              <a:t>Click to edit Master title style</a:t>
            </a:r>
          </a:p>
        </p:txBody>
      </p:sp>
      <p:sp>
        <p:nvSpPr>
          <p:cNvPr id="5" name="Text Placeholder 4"/>
          <p:cNvSpPr>
            <a:spLocks noGrp="1"/>
          </p:cNvSpPr>
          <p:nvPr userDrawn="1">
            <p:ph type="body" sz="quarter" idx="23"/>
          </p:nvPr>
        </p:nvSpPr>
        <p:spPr>
          <a:xfrm>
            <a:off x="576072" y="1986922"/>
            <a:ext cx="4398028" cy="2504259"/>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p:txBody>
      </p:sp>
      <p:sp>
        <p:nvSpPr>
          <p:cNvPr id="13" name="Text Placeholder 12"/>
          <p:cNvSpPr>
            <a:spLocks noGrp="1"/>
          </p:cNvSpPr>
          <p:nvPr>
            <p:ph type="body" sz="quarter" idx="24"/>
          </p:nvPr>
        </p:nvSpPr>
        <p:spPr>
          <a:xfrm>
            <a:off x="5343176" y="1977767"/>
            <a:ext cx="4227780" cy="1782026"/>
          </a:xfrm>
        </p:spPr>
        <p:txBody>
          <a:bodyPr/>
          <a:lstStyle>
            <a:lvl1pPr>
              <a:lnSpc>
                <a:spcPct val="90000"/>
              </a:lnSpc>
              <a:spcBef>
                <a:spcPts val="1000"/>
              </a:spcBef>
              <a:spcAft>
                <a:spcPts val="0"/>
              </a:spcAft>
              <a:defRPr sz="1600">
                <a:solidFill>
                  <a:schemeClr val="accent2"/>
                </a:solidFill>
              </a:defRPr>
            </a:lvl1pPr>
            <a:lvl2pPr>
              <a:lnSpc>
                <a:spcPct val="90000"/>
              </a:lnSpc>
              <a:spcBef>
                <a:spcPts val="800"/>
              </a:spcBef>
              <a:spcAft>
                <a:spcPts val="0"/>
              </a:spcAft>
              <a:defRPr sz="1600">
                <a:solidFill>
                  <a:schemeClr val="accent2"/>
                </a:solidFill>
              </a:defRPr>
            </a:lvl2pPr>
            <a:lvl3pPr>
              <a:lnSpc>
                <a:spcPct val="90000"/>
              </a:lnSpc>
              <a:spcBef>
                <a:spcPts val="800"/>
              </a:spcBef>
              <a:spcAft>
                <a:spcPts val="0"/>
              </a:spcAft>
              <a:defRPr sz="1600">
                <a:solidFill>
                  <a:schemeClr val="accent2"/>
                </a:solidFill>
              </a:defRPr>
            </a:lvl3pPr>
            <a:lvl4pPr>
              <a:lnSpc>
                <a:spcPct val="90000"/>
              </a:lnSpc>
              <a:spcBef>
                <a:spcPts val="800"/>
              </a:spcBef>
              <a:spcAft>
                <a:spcPts val="0"/>
              </a:spcAft>
              <a:defRPr sz="1600">
                <a:solidFill>
                  <a:schemeClr val="accent2"/>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1419286"/>
            <a:ext cx="4398028" cy="466725"/>
          </a:xfrm>
        </p:spPr>
        <p:txBody>
          <a:bodyPr anchor="b"/>
          <a:lstStyle>
            <a:lvl1pPr>
              <a:lnSpc>
                <a:spcPct val="90000"/>
              </a:lnSpc>
              <a:defRPr sz="1800" b="1" baseline="0">
                <a:solidFill>
                  <a:schemeClr val="accent2"/>
                </a:solidFill>
              </a:defRPr>
            </a:lvl1pPr>
          </a:lstStyle>
          <a:p>
            <a:pPr lvl="0"/>
            <a:r>
              <a:rPr lang="en-US" dirty="0"/>
              <a:t>Text: Product Name Use Cases</a:t>
            </a:r>
          </a:p>
        </p:txBody>
      </p:sp>
      <p:sp>
        <p:nvSpPr>
          <p:cNvPr id="28" name="Text Placeholder 27"/>
          <p:cNvSpPr>
            <a:spLocks noGrp="1"/>
          </p:cNvSpPr>
          <p:nvPr>
            <p:ph type="body" sz="quarter" idx="26" hasCustomPrompt="1"/>
          </p:nvPr>
        </p:nvSpPr>
        <p:spPr>
          <a:xfrm>
            <a:off x="5343175" y="1419286"/>
            <a:ext cx="4227780" cy="466725"/>
          </a:xfrm>
        </p:spPr>
        <p:txBody>
          <a:bodyPr anchor="b"/>
          <a:lstStyle>
            <a:lvl1pPr>
              <a:lnSpc>
                <a:spcPct val="90000"/>
              </a:lnSpc>
              <a:defRPr sz="1800" b="1" baseline="0">
                <a:solidFill>
                  <a:schemeClr val="accent2"/>
                </a:solidFill>
              </a:defRPr>
            </a:lvl1pPr>
          </a:lstStyle>
          <a:p>
            <a:pPr lvl="0"/>
            <a:r>
              <a:rPr lang="en-US" dirty="0"/>
              <a:t>Text: Business Results</a:t>
            </a:r>
          </a:p>
        </p:txBody>
      </p:sp>
      <p:sp>
        <p:nvSpPr>
          <p:cNvPr id="20" name="Rounded Rectangle 19"/>
          <p:cNvSpPr/>
          <p:nvPr userDrawn="1"/>
        </p:nvSpPr>
        <p:spPr>
          <a:xfrm flipV="1">
            <a:off x="531476" y="189485"/>
            <a:ext cx="1141632" cy="1135756"/>
          </a:xfrm>
          <a:prstGeom prst="roundRect">
            <a:avLst>
              <a:gd name="adj" fmla="val 11122"/>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30153" y="169439"/>
            <a:ext cx="1167426" cy="11550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22" name="Text Placeholder 12"/>
          <p:cNvSpPr>
            <a:spLocks noGrp="1"/>
          </p:cNvSpPr>
          <p:nvPr>
            <p:ph type="body" sz="quarter" idx="27"/>
          </p:nvPr>
        </p:nvSpPr>
        <p:spPr>
          <a:xfrm>
            <a:off x="576072" y="5171988"/>
            <a:ext cx="4457628" cy="1372985"/>
          </a:xfrm>
        </p:spPr>
        <p:txBody>
          <a:bodyPr/>
          <a:lstStyle>
            <a:lvl1pPr>
              <a:lnSpc>
                <a:spcPct val="90000"/>
              </a:lnSpc>
              <a:spcBef>
                <a:spcPts val="1000"/>
              </a:spcBef>
              <a:spcAft>
                <a:spcPts val="0"/>
              </a:spcAft>
              <a:defRPr sz="1600">
                <a:solidFill>
                  <a:schemeClr val="accent2"/>
                </a:solidFill>
              </a:defRPr>
            </a:lvl1pPr>
            <a:lvl2pPr>
              <a:lnSpc>
                <a:spcPct val="90000"/>
              </a:lnSpc>
              <a:spcBef>
                <a:spcPts val="800"/>
              </a:spcBef>
              <a:spcAft>
                <a:spcPts val="0"/>
              </a:spcAft>
              <a:defRPr sz="1600">
                <a:solidFill>
                  <a:schemeClr val="accent2"/>
                </a:solidFill>
              </a:defRPr>
            </a:lvl2pPr>
            <a:lvl3pPr marL="6350" indent="0">
              <a:lnSpc>
                <a:spcPct val="90000"/>
              </a:lnSpc>
              <a:spcBef>
                <a:spcPts val="800"/>
              </a:spcBef>
              <a:spcAft>
                <a:spcPts val="0"/>
              </a:spcAft>
              <a:buNone/>
              <a:defRPr sz="1400">
                <a:solidFill>
                  <a:schemeClr val="accent2"/>
                </a:solidFill>
              </a:defRPr>
            </a:lvl3pPr>
            <a:lvl4pPr>
              <a:lnSpc>
                <a:spcPct val="90000"/>
              </a:lnSpc>
              <a:spcBef>
                <a:spcPts val="800"/>
              </a:spcBef>
              <a:spcAft>
                <a:spcPts val="0"/>
              </a:spcAft>
              <a:defRPr sz="1600">
                <a:solidFill>
                  <a:schemeClr val="accent2"/>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27"/>
          <p:cNvSpPr>
            <a:spLocks noGrp="1"/>
          </p:cNvSpPr>
          <p:nvPr>
            <p:ph type="body" sz="quarter" idx="28" hasCustomPrompt="1"/>
          </p:nvPr>
        </p:nvSpPr>
        <p:spPr>
          <a:xfrm>
            <a:off x="576072" y="4613507"/>
            <a:ext cx="4434537" cy="466725"/>
          </a:xfrm>
        </p:spPr>
        <p:txBody>
          <a:bodyPr anchor="b"/>
          <a:lstStyle>
            <a:lvl1pPr>
              <a:lnSpc>
                <a:spcPct val="90000"/>
              </a:lnSpc>
              <a:defRPr sz="1800" b="1" baseline="0">
                <a:solidFill>
                  <a:schemeClr val="accent2"/>
                </a:solidFill>
              </a:defRPr>
            </a:lvl1pPr>
          </a:lstStyle>
          <a:p>
            <a:pPr lvl="0"/>
            <a:r>
              <a:rPr lang="en-US" dirty="0"/>
              <a:t>Features or Sub Cloud Products </a:t>
            </a:r>
          </a:p>
        </p:txBody>
      </p:sp>
      <p:pic>
        <p:nvPicPr>
          <p:cNvPr id="16" name="Picture 23" descr="Picture 2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361122418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hank You_slide 2">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5" name="Google Shape;362;p55">
            <a:extLst>
              <a:ext uri="{FF2B5EF4-FFF2-40B4-BE49-F238E27FC236}">
                <a16:creationId xmlns:a16="http://schemas.microsoft.com/office/drawing/2014/main" id="{B194211E-B6CF-124C-A97F-843FC114B6E9}"/>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9716" y="-4572"/>
            <a:ext cx="12208258" cy="6867142"/>
          </a:xfrm>
          <a:prstGeom prst="rect">
            <a:avLst/>
          </a:prstGeom>
          <a:noFill/>
          <a:ln>
            <a:noFill/>
          </a:ln>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431" y="0"/>
            <a:ext cx="12208256" cy="6867144"/>
          </a:xfrm>
          <a:prstGeom prst="rect">
            <a:avLst/>
          </a:prstGeom>
        </p:spPr>
      </p:pic>
      <p:pic>
        <p:nvPicPr>
          <p:cNvPr id="4" name="Picture 3">
            <a:extLst>
              <a:ext uri="{FF2B5EF4-FFF2-40B4-BE49-F238E27FC236}">
                <a16:creationId xmlns:a16="http://schemas.microsoft.com/office/drawing/2014/main" id="{CF2E9877-22A5-7E47-ACD2-1589BC5FEB7B}"/>
              </a:ext>
            </a:extLst>
          </p:cNvPr>
          <p:cNvPicPr>
            <a:picLocks noChangeAspect="1"/>
          </p:cNvPicPr>
          <p:nvPr userDrawn="1"/>
        </p:nvPicPr>
        <p:blipFill>
          <a:blip r:embed="rId4"/>
          <a:stretch>
            <a:fillRect/>
          </a:stretch>
        </p:blipFill>
        <p:spPr>
          <a:xfrm>
            <a:off x="3576336" y="988291"/>
            <a:ext cx="5036152" cy="1149930"/>
          </a:xfrm>
          <a:prstGeom prst="rect">
            <a:avLst/>
          </a:prstGeom>
        </p:spPr>
      </p:pic>
    </p:spTree>
    <p:extLst>
      <p:ext uri="{BB962C8B-B14F-4D97-AF65-F5344CB8AC3E}">
        <p14:creationId xmlns:p14="http://schemas.microsoft.com/office/powerpoint/2010/main" val="39563200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uide Placement ">
    <p:spTree>
      <p:nvGrpSpPr>
        <p:cNvPr id="1" name=""/>
        <p:cNvGrpSpPr/>
        <p:nvPr/>
      </p:nvGrpSpPr>
      <p:grpSpPr>
        <a:xfrm>
          <a:off x="0" y="0"/>
          <a:ext cx="0" cy="0"/>
          <a:chOff x="0" y="0"/>
          <a:chExt cx="0" cy="0"/>
        </a:xfrm>
      </p:grpSpPr>
      <p:sp>
        <p:nvSpPr>
          <p:cNvPr id="11" name="Rectangle 10"/>
          <p:cNvSpPr/>
          <p:nvPr userDrawn="1"/>
        </p:nvSpPr>
        <p:spPr>
          <a:xfrm>
            <a:off x="7084695" y="2152936"/>
            <a:ext cx="4433888" cy="3908736"/>
          </a:xfrm>
          <a:prstGeom prst="rect">
            <a:avLst/>
          </a:prstGeom>
        </p:spPr>
        <p:txBody>
          <a:bodyPr lIns="121893" tIns="60947" rIns="121893" bIns="60947">
            <a:spAutoFit/>
          </a:bodyPr>
          <a:lstStyle/>
          <a:p>
            <a:pPr defTabSz="542925">
              <a:spcBef>
                <a:spcPts val="800"/>
              </a:spcBef>
            </a:pPr>
            <a:r>
              <a:rPr lang="en-US" sz="1600" b="1" dirty="0">
                <a:solidFill>
                  <a:schemeClr val="accent1"/>
                </a:solidFill>
                <a:cs typeface="Salesforce Sans" charset="0"/>
              </a:rPr>
              <a:t>Realigning Guides</a:t>
            </a:r>
            <a:endParaRPr lang="en-US" sz="1600" dirty="0">
              <a:solidFill>
                <a:schemeClr val="accent1"/>
              </a:solidFill>
              <a:cs typeface="Salesforce Sans" charset="0"/>
            </a:endParaRPr>
          </a:p>
          <a:p>
            <a:pPr defTabSz="542925">
              <a:spcBef>
                <a:spcPts val="800"/>
              </a:spcBef>
            </a:pPr>
            <a:r>
              <a:rPr lang="en-US" sz="1200" dirty="0">
                <a:solidFill>
                  <a:schemeClr val="accent2"/>
                </a:solidFill>
                <a:cs typeface="Salesforce Sans" charset="0"/>
              </a:rPr>
              <a:t>Guides can can easily be bumped and moved accidentally.  </a:t>
            </a:r>
          </a:p>
          <a:p>
            <a:pPr defTabSz="542925">
              <a:spcBef>
                <a:spcPts val="800"/>
              </a:spcBef>
            </a:pPr>
            <a:r>
              <a:rPr lang="en-US" sz="1200" dirty="0">
                <a:solidFill>
                  <a:schemeClr val="accent2"/>
                </a:solidFill>
                <a:cs typeface="Salesforce Sans" charset="0"/>
              </a:rPr>
              <a:t>This slide layout show you how to reset your guides. </a:t>
            </a:r>
          </a:p>
          <a:p>
            <a:pPr defTabSz="542925">
              <a:spcBef>
                <a:spcPts val="800"/>
              </a:spcBef>
            </a:pPr>
            <a:r>
              <a:rPr lang="en-US" sz="1200" b="1" dirty="0">
                <a:solidFill>
                  <a:schemeClr val="accent2"/>
                </a:solidFill>
                <a:cs typeface="Salesforce Sans" charset="0"/>
              </a:rPr>
              <a:t>NOTE: </a:t>
            </a:r>
            <a:r>
              <a:rPr lang="en-US" sz="1200" dirty="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dirty="0">
                <a:solidFill>
                  <a:schemeClr val="accent2"/>
                </a:solidFill>
                <a:cs typeface="Salesforce Sans" charset="0"/>
              </a:rPr>
              <a:t> Turn on your guides </a:t>
            </a:r>
          </a:p>
          <a:p>
            <a:pPr defTabSz="542925">
              <a:spcBef>
                <a:spcPts val="800"/>
              </a:spcBef>
              <a:buFont typeface="Salesforce Sans" charset="0"/>
              <a:buAutoNum type="arabicPeriod" startAt="2"/>
            </a:pPr>
            <a:r>
              <a:rPr lang="en-US" sz="1200" b="1" dirty="0">
                <a:solidFill>
                  <a:schemeClr val="accent2"/>
                </a:solidFill>
                <a:cs typeface="Salesforce Sans" charset="0"/>
              </a:rPr>
              <a:t> Insert a new slide the using the Guide Layout slide option.</a:t>
            </a:r>
          </a:p>
          <a:p>
            <a:pPr defTabSz="542925">
              <a:spcBef>
                <a:spcPts val="800"/>
              </a:spcBef>
              <a:buFont typeface="Salesforce Sans" charset="0"/>
              <a:buAutoNum type="arabicPeriod" startAt="2"/>
            </a:pPr>
            <a:r>
              <a:rPr lang="en-US" sz="1200" b="1" dirty="0">
                <a:solidFill>
                  <a:schemeClr val="accent2"/>
                </a:solidFill>
                <a:cs typeface="Salesforce Sans" charset="0"/>
              </a:rPr>
              <a:t> Do your guides align with the orange lines in the new slide?  </a:t>
            </a:r>
            <a:r>
              <a:rPr lang="en-US" sz="1200" dirty="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dirty="0">
                <a:solidFill>
                  <a:schemeClr val="accent2"/>
                </a:solidFill>
                <a:cs typeface="Salesforce Sans" charset="0"/>
              </a:rPr>
              <a:t> Once guides are reset, delete the Guide Layout Slide</a:t>
            </a:r>
          </a:p>
          <a:p>
            <a:pPr defTabSz="542925">
              <a:spcBef>
                <a:spcPts val="800"/>
              </a:spcBef>
            </a:pPr>
            <a:endParaRPr lang="en-US" sz="1300" dirty="0">
              <a:solidFill>
                <a:schemeClr val="accent2"/>
              </a:solidFill>
              <a:cs typeface="Salesforce Sans" charset="0"/>
            </a:endParaRPr>
          </a:p>
          <a:p>
            <a:pPr defTabSz="542925">
              <a:spcBef>
                <a:spcPts val="800"/>
              </a:spcBef>
            </a:pPr>
            <a:endParaRPr lang="en-US" sz="1300" dirty="0">
              <a:solidFill>
                <a:schemeClr val="accent2"/>
              </a:solidFill>
              <a:cs typeface="Salesforce Sans" charset="0"/>
            </a:endParaRPr>
          </a:p>
        </p:txBody>
      </p:sp>
      <p:sp>
        <p:nvSpPr>
          <p:cNvPr id="16" name="Content Placeholder 16"/>
          <p:cNvSpPr txBox="1">
            <a:spLocks/>
          </p:cNvSpPr>
          <p:nvPr userDrawn="1"/>
        </p:nvSpPr>
        <p:spPr>
          <a:xfrm>
            <a:off x="1046480" y="2188105"/>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a:solidFill>
                  <a:schemeClr val="accent1"/>
                </a:solidFill>
                <a:latin typeface="Salesforce Sans"/>
                <a:cs typeface="Salesforce Sans"/>
              </a:rPr>
              <a:t>What are Drawing Guides?  </a:t>
            </a:r>
          </a:p>
          <a:p>
            <a:pPr fontAlgn="auto">
              <a:spcBef>
                <a:spcPts val="800"/>
              </a:spcBef>
              <a:spcAft>
                <a:spcPts val="0"/>
              </a:spcAft>
              <a:defRPr/>
            </a:pPr>
            <a:r>
              <a:rPr lang="en-US" sz="1200" dirty="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a:solidFill>
                  <a:schemeClr val="accent2"/>
                </a:solidFill>
                <a:latin typeface="Salesforce Sans"/>
                <a:cs typeface="Salesforce Sans"/>
              </a:rPr>
              <a:t>This template has pre-made guides that delineate where your workspace is.  </a:t>
            </a:r>
            <a:br>
              <a:rPr lang="en-US" sz="1200" b="1" dirty="0">
                <a:solidFill>
                  <a:schemeClr val="accent2"/>
                </a:solidFill>
                <a:latin typeface="Salesforce Sans"/>
                <a:cs typeface="Salesforce Sans"/>
              </a:rPr>
            </a:br>
            <a:br>
              <a:rPr lang="en-US" sz="1200" b="1" dirty="0">
                <a:solidFill>
                  <a:schemeClr val="accent1"/>
                </a:solidFill>
                <a:latin typeface="Salesforce Sans"/>
                <a:cs typeface="Salesforce Sans"/>
              </a:rPr>
            </a:br>
            <a:r>
              <a:rPr lang="en-US" sz="1600" b="1" dirty="0">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Windows: </a:t>
            </a:r>
            <a:r>
              <a:rPr lang="en-US" sz="1200" dirty="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2011: </a:t>
            </a:r>
            <a:r>
              <a:rPr lang="en-US" sz="1200" dirty="0">
                <a:solidFill>
                  <a:schemeClr val="accent2"/>
                </a:solidFill>
                <a:latin typeface="Salesforce Sans"/>
                <a:cs typeface="Salesforce Sans"/>
              </a:rPr>
              <a:t>Control + Option + Command + G or </a:t>
            </a:r>
            <a:br>
              <a:rPr lang="en-US" sz="1200" dirty="0">
                <a:solidFill>
                  <a:schemeClr val="accent2"/>
                </a:solidFill>
                <a:latin typeface="Salesforce Sans"/>
                <a:cs typeface="Salesforce Sans"/>
              </a:rPr>
            </a:br>
            <a:r>
              <a:rPr lang="en-US" sz="1200" dirty="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2008:   </a:t>
            </a:r>
            <a:r>
              <a:rPr lang="en-US" sz="1200" dirty="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6" y="1756093"/>
            <a:ext cx="365918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40" tIns="45720" rIns="91440" bIns="45720">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accent1"/>
                </a:solidFill>
              </a:rPr>
              <a:t>The left and right top and bottom corners only area you should work within on your slides.</a:t>
            </a:r>
          </a:p>
        </p:txBody>
      </p:sp>
      <p:cxnSp>
        <p:nvCxnSpPr>
          <p:cNvPr id="18" name="Straight Connector 17"/>
          <p:cNvCxnSpPr/>
          <p:nvPr userDrawn="1"/>
        </p:nvCxnSpPr>
        <p:spPr>
          <a:xfrm rot="16200000">
            <a:off x="6094413" y="-5452495"/>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userDrawn="1"/>
        </p:nvGrpSpPr>
        <p:grpSpPr>
          <a:xfrm>
            <a:off x="0" y="-1588"/>
            <a:ext cx="12188825" cy="6859588"/>
            <a:chOff x="0" y="-1588"/>
            <a:chExt cx="12188825" cy="6859588"/>
          </a:xfrm>
        </p:grpSpPr>
        <p:cxnSp>
          <p:nvCxnSpPr>
            <p:cNvPr id="5" name="Straight Connector 4"/>
            <p:cNvCxnSpPr/>
            <p:nvPr userDrawn="1"/>
          </p:nvCxnSpPr>
          <p:spPr>
            <a:xfrm>
              <a:off x="581025" y="0"/>
              <a:ext cx="0" cy="6858000"/>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14277"/>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ight Arrow 11"/>
            <p:cNvSpPr/>
            <p:nvPr userDrawn="1"/>
          </p:nvSpPr>
          <p:spPr>
            <a:xfrm rot="8100000" flipH="1">
              <a:off x="11244283"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3" name="Right Arrow 12"/>
            <p:cNvSpPr/>
            <p:nvPr userDrawn="1"/>
          </p:nvSpPr>
          <p:spPr>
            <a:xfrm rot="13500000">
              <a:off x="580248"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4" name="Right Arrow 13"/>
            <p:cNvSpPr/>
            <p:nvPr userDrawn="1"/>
          </p:nvSpPr>
          <p:spPr>
            <a:xfrm rot="13500000" flipH="1" flipV="1">
              <a:off x="11244282"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5" name="Right Arrow 14"/>
            <p:cNvSpPr/>
            <p:nvPr userDrawn="1"/>
          </p:nvSpPr>
          <p:spPr>
            <a:xfrm rot="8100000" flipV="1">
              <a:off x="580248"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cxnSp>
          <p:nvCxnSpPr>
            <p:cNvPr id="19" name="Straight Connector 18"/>
            <p:cNvCxnSpPr/>
            <p:nvPr userDrawn="1"/>
          </p:nvCxnSpPr>
          <p:spPr>
            <a:xfrm rot="16200000">
              <a:off x="6094413" y="-4616347"/>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373252"/>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Rectangle 21"/>
          <p:cNvSpPr/>
          <p:nvPr userDrawn="1"/>
        </p:nvSpPr>
        <p:spPr>
          <a:xfrm>
            <a:off x="7122513" y="5414822"/>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dirty="0">
                <a:solidFill>
                  <a:schemeClr val="accent1"/>
                </a:solidFill>
                <a:latin typeface="+mn-lt"/>
                <a:ea typeface="+mn-ea"/>
                <a:cs typeface="Salesforce Sans" charset="0"/>
              </a:rPr>
              <a:t>How to Create</a:t>
            </a:r>
            <a:r>
              <a:rPr lang="en-US" sz="1600" b="1" kern="1200" baseline="0" dirty="0">
                <a:solidFill>
                  <a:schemeClr val="accent1"/>
                </a:solidFill>
                <a:latin typeface="+mn-lt"/>
                <a:ea typeface="+mn-ea"/>
                <a:cs typeface="Salesforce Sans" charset="0"/>
              </a:rPr>
              <a:t> a New Guide Line</a:t>
            </a:r>
            <a:endParaRPr lang="en-US" sz="1600" b="1" kern="1200" dirty="0">
              <a:solidFill>
                <a:schemeClr val="accent1"/>
              </a:solidFill>
              <a:latin typeface="+mn-lt"/>
              <a:ea typeface="+mn-ea"/>
              <a:cs typeface="Salesforce Sans" charset="0"/>
            </a:endParaRPr>
          </a:p>
          <a:p>
            <a:pPr defTabSz="542902">
              <a:spcBef>
                <a:spcPts val="800"/>
              </a:spcBef>
              <a:buFont typeface="Salesforce Sans" charset="0"/>
              <a:buNone/>
            </a:pPr>
            <a:r>
              <a:rPr lang="en-US" sz="1200" dirty="0">
                <a:solidFill>
                  <a:schemeClr val="accent2"/>
                </a:solidFill>
                <a:cs typeface="Salesforce Sans" charset="0"/>
              </a:rPr>
              <a:t>Select a guide,</a:t>
            </a:r>
            <a:r>
              <a:rPr lang="en-US" sz="1200" baseline="0" dirty="0">
                <a:solidFill>
                  <a:schemeClr val="accent2"/>
                </a:solidFill>
                <a:cs typeface="Salesforce Sans" charset="0"/>
              </a:rPr>
              <a:t> hold down the Option key and drag.  This will duplicate the line</a:t>
            </a:r>
            <a:endParaRPr lang="en-US" sz="1300" dirty="0">
              <a:solidFill>
                <a:schemeClr val="accent2"/>
              </a:solidFill>
              <a:cs typeface="Salesforce Sans" charset="0"/>
            </a:endParaRPr>
          </a:p>
        </p:txBody>
      </p:sp>
      <p:sp>
        <p:nvSpPr>
          <p:cNvPr id="6" name="Title Placeholder 1"/>
          <p:cNvSpPr>
            <a:spLocks noGrp="1"/>
          </p:cNvSpPr>
          <p:nvPr>
            <p:ph type="title" hasCustomPrompt="1"/>
          </p:nvPr>
        </p:nvSpPr>
        <p:spPr>
          <a:xfrm>
            <a:off x="571500" y="63503"/>
            <a:ext cx="11617326" cy="990119"/>
          </a:xfrm>
          <a:prstGeom prst="rect">
            <a:avLst/>
          </a:prstGeom>
          <a:effectLst/>
        </p:spPr>
        <p:txBody>
          <a:bodyPr rtlCol="0">
            <a:noAutofit/>
          </a:bodyPr>
          <a:lstStyle>
            <a:lvl1pPr>
              <a:lnSpc>
                <a:spcPct val="95000"/>
              </a:lnSpc>
              <a:defRPr/>
            </a:lvl1pPr>
          </a:lstStyle>
          <a:p>
            <a:r>
              <a:rPr lang="en-US"/>
              <a:t>Drawing Guide Placement and Realignment Tool (Margins)</a:t>
            </a:r>
            <a:endParaRPr lang="en-US" dirty="0"/>
          </a:p>
        </p:txBody>
      </p:sp>
      <p:sp>
        <p:nvSpPr>
          <p:cNvPr id="24" name="Footer Placeholder 3">
            <a:extLst>
              <a:ext uri="{FF2B5EF4-FFF2-40B4-BE49-F238E27FC236}">
                <a16:creationId xmlns:a16="http://schemas.microsoft.com/office/drawing/2014/main" id="{49509293-C240-9149-8EC9-76563D2A8D9A}"/>
              </a:ext>
            </a:extLst>
          </p:cNvPr>
          <p:cNvSpPr>
            <a:spLocks noGrp="1"/>
          </p:cNvSpPr>
          <p:nvPr>
            <p:ph type="ftr" sz="quarter" idx="3"/>
          </p:nvPr>
        </p:nvSpPr>
        <p:spPr>
          <a:xfrm>
            <a:off x="61093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0872939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a:extLst>
              <a:ext uri="{FF2B5EF4-FFF2-40B4-BE49-F238E27FC236}">
                <a16:creationId xmlns:a16="http://schemas.microsoft.com/office/drawing/2014/main" id="{EC24F8EB-216A-114C-A6F0-B1CE5F3DC43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52D58EA2-32E3-594E-9260-9C22B2654617}"/>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0961A5A9-3B30-4C89-ACEF-73FC797A84D9}"/>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93011068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0" name="Footer Placeholder 3">
            <a:extLst>
              <a:ext uri="{FF2B5EF4-FFF2-40B4-BE49-F238E27FC236}">
                <a16:creationId xmlns:a16="http://schemas.microsoft.com/office/drawing/2014/main" id="{A91E565A-F689-FD45-AD59-7B622D380CC1}"/>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a:p>
        </p:txBody>
      </p:sp>
      <p:pic>
        <p:nvPicPr>
          <p:cNvPr id="9" name="pasted-image.pdf" descr="pasted-image.pdf">
            <a:extLst>
              <a:ext uri="{FF2B5EF4-FFF2-40B4-BE49-F238E27FC236}">
                <a16:creationId xmlns:a16="http://schemas.microsoft.com/office/drawing/2014/main" id="{F33EE887-530C-1743-A685-8FD470F4CB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1536487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4002"/>
            <a:ext cx="3429000" cy="4224337"/>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1" name="Footer Placeholder 3">
            <a:extLst>
              <a:ext uri="{FF2B5EF4-FFF2-40B4-BE49-F238E27FC236}">
                <a16:creationId xmlns:a16="http://schemas.microsoft.com/office/drawing/2014/main" id="{369D8521-30EB-A144-A921-7BDC8DE7AF49}"/>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a:p>
        </p:txBody>
      </p:sp>
      <p:pic>
        <p:nvPicPr>
          <p:cNvPr id="10" name="pasted-image.pdf" descr="pasted-image.pdf">
            <a:extLst>
              <a:ext uri="{FF2B5EF4-FFF2-40B4-BE49-F238E27FC236}">
                <a16:creationId xmlns:a16="http://schemas.microsoft.com/office/drawing/2014/main" id="{DCDCCFF9-4E3A-4944-9237-6395AE3612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7092110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 Mountain Footer Lef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1" name="Footer Placeholder 3">
            <a:extLst>
              <a:ext uri="{FF2B5EF4-FFF2-40B4-BE49-F238E27FC236}">
                <a16:creationId xmlns:a16="http://schemas.microsoft.com/office/drawing/2014/main" id="{7F601F8B-EEFB-E444-B24E-ECA9F5D459A5}"/>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7304751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bove the Tre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824"/>
            <a:ext cx="12188824" cy="6856213"/>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solidFill>
                  <a:schemeClr val="tx1"/>
                </a:solidFill>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1" name="Footer Placeholder 3">
            <a:extLst>
              <a:ext uri="{FF2B5EF4-FFF2-40B4-BE49-F238E27FC236}">
                <a16:creationId xmlns:a16="http://schemas.microsoft.com/office/drawing/2014/main" id="{E7A3AD5D-7551-ED48-B533-7097B4FD0234}"/>
              </a:ext>
            </a:extLst>
          </p:cNvPr>
          <p:cNvSpPr>
            <a:spLocks noGrp="1"/>
          </p:cNvSpPr>
          <p:nvPr>
            <p:ph type="ftr" sz="quarter" idx="3"/>
          </p:nvPr>
        </p:nvSpPr>
        <p:spPr>
          <a:xfrm>
            <a:off x="5699964"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pic>
        <p:nvPicPr>
          <p:cNvPr id="52" name="pasted-image.pdf" descr="pasted-image.pdf">
            <a:extLst>
              <a:ext uri="{FF2B5EF4-FFF2-40B4-BE49-F238E27FC236}">
                <a16:creationId xmlns:a16="http://schemas.microsoft.com/office/drawing/2014/main" id="{D60D4BDF-DED6-1242-8461-68BDA8F607D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337086713"/>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othill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54DE8D-0478-634F-B365-7E606B15F4C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5" name="Picture 2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33E82CE1-42FB-794C-8A69-B8286D6102F9}"/>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5239317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jpe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167A22-5189-DC48-B051-55E20BE7C8B2}"/>
              </a:ext>
            </a:extLst>
          </p:cNvPr>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0" y="1787"/>
            <a:ext cx="12188823" cy="6856212"/>
          </a:xfrm>
          <a:prstGeom prst="rect">
            <a:avLst/>
          </a:prstGeom>
        </p:spPr>
      </p:pic>
      <p:pic>
        <p:nvPicPr>
          <p:cNvPr id="7" name="Picture 6">
            <a:extLst>
              <a:ext uri="{FF2B5EF4-FFF2-40B4-BE49-F238E27FC236}">
                <a16:creationId xmlns:a16="http://schemas.microsoft.com/office/drawing/2014/main" id="{AC458B4D-029F-FE44-892D-8785826D7796}"/>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1" y="1787"/>
            <a:ext cx="12188823" cy="6856213"/>
          </a:xfrm>
          <a:prstGeom prst="rect">
            <a:avLst/>
          </a:prstGeom>
        </p:spPr>
      </p:pic>
      <p:sp>
        <p:nvSpPr>
          <p:cNvPr id="1026" name="Text Placeholder 6"/>
          <p:cNvSpPr>
            <a:spLocks noGrp="1"/>
          </p:cNvSpPr>
          <p:nvPr>
            <p:ph type="body" idx="1"/>
          </p:nvPr>
        </p:nvSpPr>
        <p:spPr bwMode="auto">
          <a:xfrm>
            <a:off x="571503" y="1762125"/>
            <a:ext cx="11045825" cy="43148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 </a:t>
            </a:r>
          </a:p>
          <a:p>
            <a:pPr lvl="6"/>
            <a:r>
              <a:rPr lang="en-US" dirty="0"/>
              <a:t>Seven</a:t>
            </a:r>
          </a:p>
          <a:p>
            <a:pPr lvl="7"/>
            <a:r>
              <a:rPr lang="en-US" dirty="0"/>
              <a:t>Eight</a:t>
            </a:r>
          </a:p>
          <a:p>
            <a:pPr lvl="8"/>
            <a:r>
              <a:rPr lang="en-US" dirty="0"/>
              <a:t>Nine</a:t>
            </a:r>
          </a:p>
          <a:p>
            <a:pPr lvl="4"/>
            <a:endParaRPr lang="en-US" dirty="0"/>
          </a:p>
        </p:txBody>
      </p:sp>
      <p:sp>
        <p:nvSpPr>
          <p:cNvPr id="1027" name="Title Placeholder 1"/>
          <p:cNvSpPr>
            <a:spLocks noGrp="1"/>
          </p:cNvSpPr>
          <p:nvPr>
            <p:ph type="title"/>
          </p:nvPr>
        </p:nvSpPr>
        <p:spPr bwMode="auto">
          <a:xfrm>
            <a:off x="571503" y="63500"/>
            <a:ext cx="11045825" cy="9906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20" name="Footer Placeholder 3"/>
          <p:cNvSpPr>
            <a:spLocks noGrp="1"/>
          </p:cNvSpPr>
          <p:nvPr>
            <p:ph type="ftr" sz="quarter" idx="3"/>
          </p:nvPr>
        </p:nvSpPr>
        <p:spPr>
          <a:xfrm>
            <a:off x="61093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6" name="TextBox 5"/>
          <p:cNvSpPr txBox="1"/>
          <p:nvPr userDrawn="1"/>
        </p:nvSpPr>
        <p:spPr>
          <a:xfrm>
            <a:off x="13801725" y="6672263"/>
            <a:ext cx="184731" cy="400110"/>
          </a:xfrm>
          <a:prstGeom prst="rect">
            <a:avLst/>
          </a:prstGeom>
          <a:noFill/>
        </p:spPr>
        <p:txBody>
          <a:bodyPr wrap="none" rtlCol="0">
            <a:spAutoFit/>
          </a:bodyPr>
          <a:lstStyle/>
          <a:p>
            <a:pPr>
              <a:spcBef>
                <a:spcPts val="300"/>
              </a:spcBef>
              <a:spcAft>
                <a:spcPts val="600"/>
              </a:spcAft>
            </a:pPr>
            <a:endParaRPr lang="en-US" sz="2000" dirty="0">
              <a:solidFill>
                <a:schemeClr val="accent2">
                  <a:lumMod val="75000"/>
                </a:schemeClr>
              </a:solidFill>
              <a:latin typeface="Salesforce Sans"/>
              <a:cs typeface="Salesforce Sans"/>
            </a:endParaRPr>
          </a:p>
        </p:txBody>
      </p:sp>
    </p:spTree>
    <p:extLst>
      <p:ext uri="{BB962C8B-B14F-4D97-AF65-F5344CB8AC3E}">
        <p14:creationId xmlns:p14="http://schemas.microsoft.com/office/powerpoint/2010/main" val="838793672"/>
      </p:ext>
    </p:extLst>
  </p:cSld>
  <p:clrMap bg1="lt1" tx1="dk1" bg2="lt2" tx2="dk2" accent1="accent1" accent2="accent2" accent3="accent3" accent4="accent4" accent5="accent5" accent6="accent6" hlink="hlink" folHlink="folHlink"/>
  <p:sldLayoutIdLst>
    <p:sldLayoutId id="2147484459" r:id="rId1"/>
    <p:sldLayoutId id="2147484461" r:id="rId2"/>
    <p:sldLayoutId id="2147484409" r:id="rId3"/>
    <p:sldLayoutId id="2147484408" r:id="rId4"/>
    <p:sldLayoutId id="2147484410" r:id="rId5"/>
    <p:sldLayoutId id="2147484411" r:id="rId6"/>
    <p:sldLayoutId id="2147484415" r:id="rId7"/>
    <p:sldLayoutId id="2147484412" r:id="rId8"/>
    <p:sldLayoutId id="2147484413" r:id="rId9"/>
    <p:sldLayoutId id="2147484416" r:id="rId10"/>
    <p:sldLayoutId id="2147484417" r:id="rId11"/>
    <p:sldLayoutId id="2147484418" r:id="rId12"/>
    <p:sldLayoutId id="2147484438" r:id="rId13"/>
    <p:sldLayoutId id="2147484419" r:id="rId14"/>
    <p:sldLayoutId id="2147484439" r:id="rId15"/>
    <p:sldLayoutId id="2147484421" r:id="rId16"/>
    <p:sldLayoutId id="2147484422" r:id="rId17"/>
    <p:sldLayoutId id="2147484423" r:id="rId18"/>
    <p:sldLayoutId id="2147484424" r:id="rId19"/>
    <p:sldLayoutId id="2147484425" r:id="rId20"/>
    <p:sldLayoutId id="2147484430" r:id="rId21"/>
    <p:sldLayoutId id="2147484429" r:id="rId22"/>
    <p:sldLayoutId id="2147484458" r:id="rId23"/>
    <p:sldLayoutId id="2147484457" r:id="rId24"/>
    <p:sldLayoutId id="2147484426" r:id="rId25"/>
    <p:sldLayoutId id="2147484431" r:id="rId26"/>
    <p:sldLayoutId id="2147484427" r:id="rId27"/>
    <p:sldLayoutId id="2147484428" r:id="rId28"/>
    <p:sldLayoutId id="2147484465" r:id="rId29"/>
    <p:sldLayoutId id="2147484466" r:id="rId30"/>
    <p:sldLayoutId id="2147484467" r:id="rId31"/>
    <p:sldLayoutId id="2147484432" r:id="rId32"/>
    <p:sldLayoutId id="2147484433" r:id="rId33"/>
  </p:sldLayoutIdLst>
  <p:transition>
    <p:fade/>
  </p:transition>
  <p:hf sldNum="0" hdr="0" dt="0"/>
  <p:txStyles>
    <p:titleStyle>
      <a:lvl1pPr algn="l" rtl="0" eaLnBrk="1" fontAlgn="base" hangingPunct="1">
        <a:lnSpc>
          <a:spcPct val="95000"/>
        </a:lnSpc>
        <a:spcBef>
          <a:spcPct val="0"/>
        </a:spcBef>
        <a:spcAft>
          <a:spcPct val="0"/>
        </a:spcAft>
        <a:defRPr lang="en-US" sz="3000" b="0"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p15:clr>
            <a:srgbClr val="F26B43"/>
          </p15:clr>
        </p15:guide>
        <p15:guide id="2" pos="364">
          <p15:clr>
            <a:srgbClr val="F26B43"/>
          </p15:clr>
        </p15:guide>
        <p15:guide id="3" orient="horz" pos="3909">
          <p15:clr>
            <a:srgbClr val="F26B43"/>
          </p15:clr>
        </p15:guide>
        <p15:guide id="4" pos="7319">
          <p15:clr>
            <a:srgbClr val="F26B43"/>
          </p15:clr>
        </p15:guide>
        <p15:guide id="5" orient="horz" pos="931">
          <p15:clr>
            <a:srgbClr val="F26B43"/>
          </p15:clr>
        </p15:guide>
        <p15:guide id="6" orient="horz" pos="4080">
          <p15:clr>
            <a:srgbClr val="F26B43"/>
          </p15:clr>
        </p15:guide>
        <p15:guide id="7" orient="horz" pos="39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107.png"/></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1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5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image" Target="../media/image134.png"/><Relationship Id="rId4" Type="http://schemas.openxmlformats.org/officeDocument/2006/relationships/image" Target="../media/image1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618629" y="1286808"/>
            <a:ext cx="8788525" cy="1298448"/>
          </a:xfrm>
        </p:spPr>
        <p:txBody>
          <a:bodyPr/>
          <a:lstStyle/>
          <a:p>
            <a:pPr algn="ct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Capstone Project Report </a:t>
            </a:r>
            <a:b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On</a:t>
            </a:r>
            <a:br>
              <a:rPr lang="en-IN" sz="2800" dirty="0">
                <a:latin typeface="Times New Roman" panose="02020603050405020304" pitchFamily="18" charset="0"/>
                <a:cs typeface="Times New Roman" panose="02020603050405020304" pitchFamily="18" charset="0"/>
              </a:rPr>
            </a:br>
            <a:endParaRPr lang="en-US" dirty="0"/>
          </a:p>
        </p:txBody>
      </p:sp>
      <p:sp>
        <p:nvSpPr>
          <p:cNvPr id="10" name="Subtitle 9"/>
          <p:cNvSpPr>
            <a:spLocks noGrp="1"/>
          </p:cNvSpPr>
          <p:nvPr>
            <p:ph type="subTitle" idx="1"/>
          </p:nvPr>
        </p:nvSpPr>
        <p:spPr>
          <a:xfrm>
            <a:off x="3000651" y="2544697"/>
            <a:ext cx="6284025" cy="500344"/>
          </a:xfrm>
        </p:spPr>
        <p:txBody>
          <a:bodyPr/>
          <a:lstStyle/>
          <a:p>
            <a:pPr marL="12700" indent="-12700" algn="ct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“TRAVEL  APPROVAL  APP”</a:t>
            </a:r>
            <a:endParaRPr lang="en-IN"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12700" lvl="0" indent="-12700" algn="ctr"/>
            <a:endParaRPr lang="en-US" sz="1800" dirty="0"/>
          </a:p>
        </p:txBody>
      </p:sp>
      <p:pic>
        <p:nvPicPr>
          <p:cNvPr id="4" name="Picture 3" descr="Logo&#10;&#10;Description automatically generated">
            <a:extLst>
              <a:ext uri="{FF2B5EF4-FFF2-40B4-BE49-F238E27FC236}">
                <a16:creationId xmlns:a16="http://schemas.microsoft.com/office/drawing/2014/main" id="{96DE483C-3C9C-D5A9-561D-2AF9177160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6530" y="389322"/>
            <a:ext cx="2998940" cy="794382"/>
          </a:xfrm>
          <a:prstGeom prst="rect">
            <a:avLst/>
          </a:prstGeom>
        </p:spPr>
      </p:pic>
      <p:sp>
        <p:nvSpPr>
          <p:cNvPr id="8" name="TextBox 7">
            <a:extLst>
              <a:ext uri="{FF2B5EF4-FFF2-40B4-BE49-F238E27FC236}">
                <a16:creationId xmlns:a16="http://schemas.microsoft.com/office/drawing/2014/main" id="{AD4DC0B9-8E1C-1482-888A-06111080EEC8}"/>
              </a:ext>
            </a:extLst>
          </p:cNvPr>
          <p:cNvSpPr txBox="1"/>
          <p:nvPr/>
        </p:nvSpPr>
        <p:spPr>
          <a:xfrm>
            <a:off x="601463" y="3527952"/>
            <a:ext cx="2851951" cy="1200329"/>
          </a:xfrm>
          <a:prstGeom prst="rect">
            <a:avLst/>
          </a:prstGeom>
          <a:noFill/>
        </p:spPr>
        <p:txBody>
          <a:bodyPr wrap="square">
            <a:spAutoFi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BY:</a:t>
            </a:r>
          </a:p>
          <a:p>
            <a:r>
              <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Name: </a:t>
            </a:r>
            <a:r>
              <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Botta Naveen </a:t>
            </a:r>
          </a:p>
          <a:p>
            <a:r>
              <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Batch:</a:t>
            </a:r>
            <a:r>
              <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WIP-SF-13</a:t>
            </a:r>
          </a:p>
          <a:p>
            <a:r>
              <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LMS Id</a:t>
            </a:r>
            <a:r>
              <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MGSA_523</a:t>
            </a:r>
          </a:p>
        </p:txBody>
      </p:sp>
    </p:spTree>
    <p:extLst>
      <p:ext uri="{BB962C8B-B14F-4D97-AF65-F5344CB8AC3E}">
        <p14:creationId xmlns:p14="http://schemas.microsoft.com/office/powerpoint/2010/main" val="14523482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F4E8C-5464-B59D-FAAD-89D708394726}"/>
              </a:ext>
            </a:extLst>
          </p:cNvPr>
          <p:cNvSpPr>
            <a:spLocks noGrp="1"/>
          </p:cNvSpPr>
          <p:nvPr>
            <p:ph type="title"/>
          </p:nvPr>
        </p:nvSpPr>
        <p:spPr>
          <a:xfrm>
            <a:off x="913795" y="609600"/>
            <a:ext cx="10353761" cy="1326321"/>
          </a:xfrm>
        </p:spPr>
        <p:txBody>
          <a:bodyPr>
            <a:normAutofit/>
          </a:bodyPr>
          <a:lstStyle/>
          <a:p>
            <a:pPr algn="ctr"/>
            <a:r>
              <a:rPr lang="en-IN" sz="2800" b="1" dirty="0">
                <a:latin typeface="Times New Roman" panose="02020603050405020304" pitchFamily="18" charset="0"/>
                <a:cs typeface="Times New Roman" panose="02020603050405020304" pitchFamily="18" charset="0"/>
              </a:rPr>
              <a:t>Custom Object with fields</a:t>
            </a:r>
          </a:p>
        </p:txBody>
      </p:sp>
      <p:sp>
        <p:nvSpPr>
          <p:cNvPr id="5" name="Content Placeholder 2">
            <a:extLst>
              <a:ext uri="{FF2B5EF4-FFF2-40B4-BE49-F238E27FC236}">
                <a16:creationId xmlns:a16="http://schemas.microsoft.com/office/drawing/2014/main" id="{4299E009-8E24-EA59-E95D-EAEA54F7A6C2}"/>
              </a:ext>
            </a:extLst>
          </p:cNvPr>
          <p:cNvSpPr txBox="1">
            <a:spLocks/>
          </p:cNvSpPr>
          <p:nvPr/>
        </p:nvSpPr>
        <p:spPr>
          <a:xfrm>
            <a:off x="913795" y="2096064"/>
            <a:ext cx="10353762" cy="3695136"/>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IN"/>
              <a:t>Department sObject with Fields</a:t>
            </a:r>
          </a:p>
          <a:p>
            <a:endParaRPr lang="en-IN"/>
          </a:p>
          <a:p>
            <a:endParaRPr lang="en-IN"/>
          </a:p>
        </p:txBody>
      </p:sp>
      <p:pic>
        <p:nvPicPr>
          <p:cNvPr id="6" name="Picture 5">
            <a:extLst>
              <a:ext uri="{FF2B5EF4-FFF2-40B4-BE49-F238E27FC236}">
                <a16:creationId xmlns:a16="http://schemas.microsoft.com/office/drawing/2014/main" id="{9D7EF1EA-E9CE-C8C8-E66B-2FD7786FE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875" y="2613408"/>
            <a:ext cx="5257800" cy="3261550"/>
          </a:xfrm>
          <a:prstGeom prst="rect">
            <a:avLst/>
          </a:prstGeom>
        </p:spPr>
      </p:pic>
      <p:pic>
        <p:nvPicPr>
          <p:cNvPr id="7" name="Picture 6">
            <a:extLst>
              <a:ext uri="{FF2B5EF4-FFF2-40B4-BE49-F238E27FC236}">
                <a16:creationId xmlns:a16="http://schemas.microsoft.com/office/drawing/2014/main" id="{73AA6876-14CB-0420-5944-C920F968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595" y="2620784"/>
            <a:ext cx="5452909" cy="3261550"/>
          </a:xfrm>
          <a:prstGeom prst="rect">
            <a:avLst/>
          </a:prstGeom>
        </p:spPr>
      </p:pic>
    </p:spTree>
    <p:extLst>
      <p:ext uri="{BB962C8B-B14F-4D97-AF65-F5344CB8AC3E}">
        <p14:creationId xmlns:p14="http://schemas.microsoft.com/office/powerpoint/2010/main" val="12450071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CF5C3-228D-00A8-B160-C4ED5D12DEFA}"/>
              </a:ext>
            </a:extLst>
          </p:cNvPr>
          <p:cNvSpPr>
            <a:spLocks noGrp="1"/>
          </p:cNvSpPr>
          <p:nvPr>
            <p:ph type="title"/>
          </p:nvPr>
        </p:nvSpPr>
        <p:spPr>
          <a:xfrm>
            <a:off x="913795" y="609600"/>
            <a:ext cx="10353761" cy="1326321"/>
          </a:xfrm>
        </p:spPr>
        <p:txBody>
          <a:bodyPr>
            <a:normAutofit/>
          </a:bodyPr>
          <a:lstStyle/>
          <a:p>
            <a:pPr algn="ct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Importing Department records using data import wizard and imported record data status can viewed below</a:t>
            </a:r>
            <a:endParaRPr lang="en-IN" sz="2800" dirty="0">
              <a:latin typeface="Times New Roman" panose="02020603050405020304" pitchFamily="18" charset="0"/>
              <a:cs typeface="Times New Roman" panose="02020603050405020304" pitchFamily="18" charset="0"/>
            </a:endParaRPr>
          </a:p>
        </p:txBody>
      </p:sp>
      <p:pic>
        <p:nvPicPr>
          <p:cNvPr id="3" name="Content Placeholder 4">
            <a:extLst>
              <a:ext uri="{FF2B5EF4-FFF2-40B4-BE49-F238E27FC236}">
                <a16:creationId xmlns:a16="http://schemas.microsoft.com/office/drawing/2014/main" id="{C63D470A-ABAF-5D0C-A00D-15D72A916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651" y="2095500"/>
            <a:ext cx="6849173" cy="3695700"/>
          </a:xfrm>
          <a:prstGeom prst="rect">
            <a:avLst/>
          </a:prstGeom>
        </p:spPr>
      </p:pic>
    </p:spTree>
    <p:extLst>
      <p:ext uri="{BB962C8B-B14F-4D97-AF65-F5344CB8AC3E}">
        <p14:creationId xmlns:p14="http://schemas.microsoft.com/office/powerpoint/2010/main" val="40262840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CC92A574-FCDF-E229-1F97-636BA9DBD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081" y="1423940"/>
            <a:ext cx="5191919" cy="3638253"/>
          </a:xfrm>
          <a:prstGeom prst="rect">
            <a:avLst/>
          </a:prstGeom>
        </p:spPr>
      </p:pic>
      <p:pic>
        <p:nvPicPr>
          <p:cNvPr id="3" name="Content Placeholder 4">
            <a:extLst>
              <a:ext uri="{FF2B5EF4-FFF2-40B4-BE49-F238E27FC236}">
                <a16:creationId xmlns:a16="http://schemas.microsoft.com/office/drawing/2014/main" id="{D8E9EC13-8842-F5E4-24B5-DF27B011F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7105" y="1423940"/>
            <a:ext cx="5093918" cy="3638252"/>
          </a:xfrm>
          <a:prstGeom prst="rect">
            <a:avLst/>
          </a:prstGeom>
        </p:spPr>
      </p:pic>
      <p:sp>
        <p:nvSpPr>
          <p:cNvPr id="4" name="TextBox 3">
            <a:extLst>
              <a:ext uri="{FF2B5EF4-FFF2-40B4-BE49-F238E27FC236}">
                <a16:creationId xmlns:a16="http://schemas.microsoft.com/office/drawing/2014/main" id="{8C05E622-ACB3-1D58-CDE5-0F98F045628C}"/>
              </a:ext>
            </a:extLst>
          </p:cNvPr>
          <p:cNvSpPr txBox="1"/>
          <p:nvPr/>
        </p:nvSpPr>
        <p:spPr>
          <a:xfrm>
            <a:off x="2551075" y="753652"/>
            <a:ext cx="7089849" cy="461665"/>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Department record with related travel approval record</a:t>
            </a:r>
          </a:p>
        </p:txBody>
      </p:sp>
    </p:spTree>
    <p:extLst>
      <p:ext uri="{BB962C8B-B14F-4D97-AF65-F5344CB8AC3E}">
        <p14:creationId xmlns:p14="http://schemas.microsoft.com/office/powerpoint/2010/main" val="12128060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520FC41-2FF6-3DC1-19F9-15FDE1C7EF45}"/>
              </a:ext>
            </a:extLst>
          </p:cNvPr>
          <p:cNvSpPr txBox="1">
            <a:spLocks/>
          </p:cNvSpPr>
          <p:nvPr/>
        </p:nvSpPr>
        <p:spPr>
          <a:xfrm>
            <a:off x="838200" y="496445"/>
            <a:ext cx="10515600" cy="5894927"/>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IN"/>
              <a:t>Travel Approval sObject with fields</a:t>
            </a:r>
          </a:p>
          <a:p>
            <a:endParaRPr lang="en-IN"/>
          </a:p>
        </p:txBody>
      </p:sp>
      <p:pic>
        <p:nvPicPr>
          <p:cNvPr id="3" name="Picture 2">
            <a:extLst>
              <a:ext uri="{FF2B5EF4-FFF2-40B4-BE49-F238E27FC236}">
                <a16:creationId xmlns:a16="http://schemas.microsoft.com/office/drawing/2014/main" id="{E4196FBD-1FF3-A3A1-E183-054DC9808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777" y="1147350"/>
            <a:ext cx="5289223" cy="4156170"/>
          </a:xfrm>
          <a:prstGeom prst="rect">
            <a:avLst/>
          </a:prstGeom>
        </p:spPr>
      </p:pic>
      <p:pic>
        <p:nvPicPr>
          <p:cNvPr id="4" name="Picture 3">
            <a:extLst>
              <a:ext uri="{FF2B5EF4-FFF2-40B4-BE49-F238E27FC236}">
                <a16:creationId xmlns:a16="http://schemas.microsoft.com/office/drawing/2014/main" id="{6E448A62-9D29-1110-1478-AF54089FD2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9840" y="1147350"/>
            <a:ext cx="5045383" cy="4156170"/>
          </a:xfrm>
          <a:prstGeom prst="rect">
            <a:avLst/>
          </a:prstGeom>
        </p:spPr>
      </p:pic>
    </p:spTree>
    <p:extLst>
      <p:ext uri="{BB962C8B-B14F-4D97-AF65-F5344CB8AC3E}">
        <p14:creationId xmlns:p14="http://schemas.microsoft.com/office/powerpoint/2010/main" val="11945547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995A-2970-214F-066E-3F2C5B1ED83F}"/>
              </a:ext>
            </a:extLst>
          </p:cNvPr>
          <p:cNvSpPr>
            <a:spLocks noGrp="1"/>
          </p:cNvSpPr>
          <p:nvPr>
            <p:ph type="title"/>
          </p:nvPr>
        </p:nvSpPr>
        <p:spPr>
          <a:xfrm>
            <a:off x="913795" y="609600"/>
            <a:ext cx="10353761" cy="1326321"/>
          </a:xfrm>
        </p:spPr>
        <p:txBody>
          <a:bodyPr>
            <a:normAutofit/>
          </a:bodyPr>
          <a:lstStyle/>
          <a:p>
            <a:r>
              <a:rPr lang="en-IN" sz="2400" dirty="0">
                <a:latin typeface="Times New Roman" panose="02020603050405020304" pitchFamily="18" charset="0"/>
                <a:cs typeface="Times New Roman" panose="02020603050405020304" pitchFamily="18" charset="0"/>
              </a:rPr>
              <a:t>Expense Custom Object with fields and this object have master-detail relation with Travel Approval #</a:t>
            </a:r>
          </a:p>
        </p:txBody>
      </p:sp>
      <p:pic>
        <p:nvPicPr>
          <p:cNvPr id="3" name="Content Placeholder 4">
            <a:extLst>
              <a:ext uri="{FF2B5EF4-FFF2-40B4-BE49-F238E27FC236}">
                <a16:creationId xmlns:a16="http://schemas.microsoft.com/office/drawing/2014/main" id="{6731C891-7271-5974-5B1B-B82B3A20E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355" y="2072590"/>
            <a:ext cx="5335763" cy="3695700"/>
          </a:xfrm>
          <a:prstGeom prst="rect">
            <a:avLst/>
          </a:prstGeom>
        </p:spPr>
      </p:pic>
      <p:pic>
        <p:nvPicPr>
          <p:cNvPr id="4" name="Picture 3">
            <a:extLst>
              <a:ext uri="{FF2B5EF4-FFF2-40B4-BE49-F238E27FC236}">
                <a16:creationId xmlns:a16="http://schemas.microsoft.com/office/drawing/2014/main" id="{92A32F78-B303-8267-C030-04E0F86412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353" y="2010284"/>
            <a:ext cx="5056706" cy="3758006"/>
          </a:xfrm>
          <a:prstGeom prst="rect">
            <a:avLst/>
          </a:prstGeom>
        </p:spPr>
      </p:pic>
    </p:spTree>
    <p:extLst>
      <p:ext uri="{BB962C8B-B14F-4D97-AF65-F5344CB8AC3E}">
        <p14:creationId xmlns:p14="http://schemas.microsoft.com/office/powerpoint/2010/main" val="8959553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B21A8-233E-3DDB-6C38-FC00C6B7BB08}"/>
              </a:ext>
            </a:extLst>
          </p:cNvPr>
          <p:cNvSpPr>
            <a:spLocks noGrp="1"/>
          </p:cNvSpPr>
          <p:nvPr>
            <p:ph type="title"/>
          </p:nvPr>
        </p:nvSpPr>
        <p:spPr>
          <a:xfrm>
            <a:off x="807263" y="645112"/>
            <a:ext cx="10353761" cy="1006136"/>
          </a:xfrm>
        </p:spPr>
        <p:txBody>
          <a:bodyPr>
            <a:normAutofit/>
          </a:bodyPr>
          <a:lstStyle/>
          <a:p>
            <a:pPr algn="ctr"/>
            <a:r>
              <a:rPr lang="en-IN" sz="2800" b="1" dirty="0">
                <a:latin typeface="Times New Roman" panose="02020603050405020304" pitchFamily="18" charset="0"/>
                <a:cs typeface="Times New Roman" panose="02020603050405020304" pitchFamily="18" charset="0"/>
              </a:rPr>
              <a:t>Expense related to Travel Approval #</a:t>
            </a:r>
          </a:p>
        </p:txBody>
      </p:sp>
      <p:pic>
        <p:nvPicPr>
          <p:cNvPr id="3" name="Content Placeholder 4">
            <a:extLst>
              <a:ext uri="{FF2B5EF4-FFF2-40B4-BE49-F238E27FC236}">
                <a16:creationId xmlns:a16="http://schemas.microsoft.com/office/drawing/2014/main" id="{A5B148E8-D244-E1C0-4FB5-E2F31ED89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4682" y="2036472"/>
            <a:ext cx="4930814" cy="3993265"/>
          </a:xfrm>
          <a:prstGeom prst="rect">
            <a:avLst/>
          </a:prstGeom>
        </p:spPr>
      </p:pic>
      <p:pic>
        <p:nvPicPr>
          <p:cNvPr id="4" name="Picture 3">
            <a:extLst>
              <a:ext uri="{FF2B5EF4-FFF2-40B4-BE49-F238E27FC236}">
                <a16:creationId xmlns:a16="http://schemas.microsoft.com/office/drawing/2014/main" id="{821BE7A7-CF4C-4C6C-A9B5-383A05BFF4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329" y="2036472"/>
            <a:ext cx="4930814" cy="3993266"/>
          </a:xfrm>
          <a:prstGeom prst="rect">
            <a:avLst/>
          </a:prstGeom>
        </p:spPr>
      </p:pic>
    </p:spTree>
    <p:extLst>
      <p:ext uri="{BB962C8B-B14F-4D97-AF65-F5344CB8AC3E}">
        <p14:creationId xmlns:p14="http://schemas.microsoft.com/office/powerpoint/2010/main" val="9328209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761F1-2381-9E1F-01E0-B63C9BB0106E}"/>
              </a:ext>
            </a:extLst>
          </p:cNvPr>
          <p:cNvSpPr>
            <a:spLocks noGrp="1"/>
          </p:cNvSpPr>
          <p:nvPr>
            <p:ph type="title"/>
          </p:nvPr>
        </p:nvSpPr>
        <p:spPr>
          <a:xfrm>
            <a:off x="913795" y="609600"/>
            <a:ext cx="10353761" cy="1094913"/>
          </a:xfrm>
        </p:spPr>
        <p:txBody>
          <a:bodyPr>
            <a:normAutofit/>
          </a:bodyPr>
          <a:lstStyle/>
          <a:p>
            <a:pPr algn="ctr"/>
            <a:r>
              <a:rPr lang="en-IN" sz="2800" b="1" dirty="0">
                <a:latin typeface="Times New Roman" panose="02020603050405020304" pitchFamily="18" charset="0"/>
                <a:cs typeface="Times New Roman" panose="02020603050405020304" pitchFamily="18" charset="0"/>
              </a:rPr>
              <a:t>Adding Eric as system administer license and assign </a:t>
            </a: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eric as manager own account user</a:t>
            </a:r>
            <a:endParaRPr lang="en-IN" sz="2800" b="1" dirty="0">
              <a:latin typeface="Times New Roman" panose="02020603050405020304" pitchFamily="18" charset="0"/>
              <a:cs typeface="Times New Roman" panose="02020603050405020304" pitchFamily="18" charset="0"/>
            </a:endParaRPr>
          </a:p>
        </p:txBody>
      </p:sp>
      <p:pic>
        <p:nvPicPr>
          <p:cNvPr id="3" name="Content Placeholder 4">
            <a:extLst>
              <a:ext uri="{FF2B5EF4-FFF2-40B4-BE49-F238E27FC236}">
                <a16:creationId xmlns:a16="http://schemas.microsoft.com/office/drawing/2014/main" id="{9E5E4FF9-E3E6-F6AC-FDF0-89C8B1A04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4432" y="2022870"/>
            <a:ext cx="5043774" cy="3843939"/>
          </a:xfrm>
          <a:prstGeom prst="rect">
            <a:avLst/>
          </a:prstGeom>
        </p:spPr>
      </p:pic>
      <p:pic>
        <p:nvPicPr>
          <p:cNvPr id="4" name="Picture 3">
            <a:extLst>
              <a:ext uri="{FF2B5EF4-FFF2-40B4-BE49-F238E27FC236}">
                <a16:creationId xmlns:a16="http://schemas.microsoft.com/office/drawing/2014/main" id="{27936557-09B6-2974-5A81-B32840DED2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241" y="2022871"/>
            <a:ext cx="5281153" cy="3843939"/>
          </a:xfrm>
          <a:prstGeom prst="rect">
            <a:avLst/>
          </a:prstGeom>
        </p:spPr>
      </p:pic>
    </p:spTree>
    <p:extLst>
      <p:ext uri="{BB962C8B-B14F-4D97-AF65-F5344CB8AC3E}">
        <p14:creationId xmlns:p14="http://schemas.microsoft.com/office/powerpoint/2010/main" val="419557580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DAD23E0-ABB6-56AC-E718-62CA4B009AC3}"/>
              </a:ext>
            </a:extLst>
          </p:cNvPr>
          <p:cNvSpPr txBox="1">
            <a:spLocks/>
          </p:cNvSpPr>
          <p:nvPr/>
        </p:nvSpPr>
        <p:spPr>
          <a:xfrm>
            <a:off x="839788" y="692309"/>
            <a:ext cx="5157787" cy="833378"/>
          </a:xfrm>
          <a:prstGeom prst="rect">
            <a:avLst/>
          </a:prstGeom>
        </p:spPr>
        <p:txBody>
          <a:bodyPr>
            <a:normAutofit/>
          </a:bodyPr>
          <a:lst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IN" b="1" dirty="0">
                <a:latin typeface="Calibri" panose="020F0502020204030204" pitchFamily="34" charset="0"/>
                <a:ea typeface="Calibri" panose="020F0502020204030204" pitchFamily="34" charset="0"/>
                <a:cs typeface="Times New Roman" panose="02020603050405020304" pitchFamily="18" charset="0"/>
              </a:rPr>
              <a:t>Customize the Travel Approval Default search layout</a:t>
            </a:r>
            <a:endParaRPr lang="en-IN" dirty="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Content Placeholder 7">
            <a:extLst>
              <a:ext uri="{FF2B5EF4-FFF2-40B4-BE49-F238E27FC236}">
                <a16:creationId xmlns:a16="http://schemas.microsoft.com/office/drawing/2014/main" id="{31DB91F6-6616-A99E-7B2A-3A839762D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864" y="1791094"/>
            <a:ext cx="5106988" cy="3245804"/>
          </a:xfrm>
          <a:prstGeom prst="rect">
            <a:avLst/>
          </a:prstGeom>
        </p:spPr>
      </p:pic>
      <p:sp>
        <p:nvSpPr>
          <p:cNvPr id="4" name="Text Placeholder 4">
            <a:extLst>
              <a:ext uri="{FF2B5EF4-FFF2-40B4-BE49-F238E27FC236}">
                <a16:creationId xmlns:a16="http://schemas.microsoft.com/office/drawing/2014/main" id="{AFDA8819-7155-CDE9-69D6-F490210D0971}"/>
              </a:ext>
            </a:extLst>
          </p:cNvPr>
          <p:cNvSpPr txBox="1">
            <a:spLocks/>
          </p:cNvSpPr>
          <p:nvPr/>
        </p:nvSpPr>
        <p:spPr>
          <a:xfrm>
            <a:off x="6169024" y="462987"/>
            <a:ext cx="5183188" cy="823912"/>
          </a:xfrm>
          <a:prstGeom prst="rect">
            <a:avLst/>
          </a:prstGeom>
        </p:spPr>
        <p:txBody>
          <a:bodyPr vert="horz" lIns="0" tIns="0" rIns="0" bIns="0" rtlCol="0" anchor="b">
            <a:normAutofit/>
          </a:bodyPr>
          <a:lstStyle>
            <a:defPPr>
              <a:defRPr lang="en-US"/>
            </a:defPPr>
            <a:lvl1pPr marL="0" algn="r" defTabSz="914400" rtl="0" eaLnBrk="1" fontAlgn="auto" latinLnBrk="0" hangingPunct="1">
              <a:spcBef>
                <a:spcPts val="0"/>
              </a:spcBef>
              <a:spcAft>
                <a:spcPts val="0"/>
              </a:spcAft>
              <a:defRPr sz="1100" kern="1200" spc="0" dirty="0">
                <a:solidFill>
                  <a:schemeClr val="accent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latin typeface="Calibri" panose="020F0502020204030204" pitchFamily="34" charset="0"/>
                <a:ea typeface="Calibri" panose="020F0502020204030204" pitchFamily="34" charset="0"/>
                <a:cs typeface="Times New Roman" panose="02020603050405020304" pitchFamily="18" charset="0"/>
              </a:rPr>
              <a:t>Select fields to display in the Travel Approval “All” List view</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gn="l"/>
            <a:endParaRPr lang="en-IN" sz="400" dirty="0"/>
          </a:p>
        </p:txBody>
      </p:sp>
      <p:pic>
        <p:nvPicPr>
          <p:cNvPr id="5" name="Content Placeholder 15">
            <a:extLst>
              <a:ext uri="{FF2B5EF4-FFF2-40B4-BE49-F238E27FC236}">
                <a16:creationId xmlns:a16="http://schemas.microsoft.com/office/drawing/2014/main" id="{D76161E1-4CBF-C91E-BA2B-3FC9641ADE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791095"/>
            <a:ext cx="5095875" cy="3245804"/>
          </a:xfrm>
          <a:prstGeom prst="rect">
            <a:avLst/>
          </a:prstGeom>
        </p:spPr>
      </p:pic>
    </p:spTree>
    <p:extLst>
      <p:ext uri="{BB962C8B-B14F-4D97-AF65-F5344CB8AC3E}">
        <p14:creationId xmlns:p14="http://schemas.microsoft.com/office/powerpoint/2010/main" val="17518493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07DB009-9179-3A24-C060-84C99D47F579}"/>
              </a:ext>
            </a:extLst>
          </p:cNvPr>
          <p:cNvSpPr txBox="1">
            <a:spLocks/>
          </p:cNvSpPr>
          <p:nvPr/>
        </p:nvSpPr>
        <p:spPr>
          <a:xfrm>
            <a:off x="995766" y="1025200"/>
            <a:ext cx="3762665" cy="823912"/>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IN" dirty="0"/>
              <a:t>Open Out of state Travel Request</a:t>
            </a:r>
          </a:p>
        </p:txBody>
      </p:sp>
      <p:pic>
        <p:nvPicPr>
          <p:cNvPr id="3" name="Content Placeholder 7">
            <a:extLst>
              <a:ext uri="{FF2B5EF4-FFF2-40B4-BE49-F238E27FC236}">
                <a16:creationId xmlns:a16="http://schemas.microsoft.com/office/drawing/2014/main" id="{F017A705-DAC1-A9D2-368F-1A4E7AF35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196445"/>
            <a:ext cx="5106988" cy="3527395"/>
          </a:xfrm>
          <a:prstGeom prst="rect">
            <a:avLst/>
          </a:prstGeom>
        </p:spPr>
      </p:pic>
      <p:sp>
        <p:nvSpPr>
          <p:cNvPr id="4" name="Text Placeholder 4">
            <a:extLst>
              <a:ext uri="{FF2B5EF4-FFF2-40B4-BE49-F238E27FC236}">
                <a16:creationId xmlns:a16="http://schemas.microsoft.com/office/drawing/2014/main" id="{57AA02FC-B77E-D361-C414-6B7B5B42A67E}"/>
              </a:ext>
            </a:extLst>
          </p:cNvPr>
          <p:cNvSpPr txBox="1">
            <a:spLocks/>
          </p:cNvSpPr>
          <p:nvPr/>
        </p:nvSpPr>
        <p:spPr>
          <a:xfrm>
            <a:off x="6172200" y="923543"/>
            <a:ext cx="4139953" cy="416378"/>
          </a:xfrm>
          <a:prstGeom prst="rect">
            <a:avLst/>
          </a:prstGeom>
        </p:spPr>
        <p:txBody>
          <a:bodyPr vert="horz" lIns="0" tIns="0" rIns="0" bIns="0" rtlCol="0" anchor="b"/>
          <a:lstStyle>
            <a:defPPr>
              <a:defRPr lang="en-US"/>
            </a:defPPr>
            <a:lvl1pPr marL="0" algn="r" defTabSz="914400" rtl="0" eaLnBrk="1" fontAlgn="auto" latinLnBrk="0" hangingPunct="1">
              <a:spcBef>
                <a:spcPts val="0"/>
              </a:spcBef>
              <a:spcAft>
                <a:spcPts val="0"/>
              </a:spcAft>
              <a:defRPr sz="1100" kern="1200" spc="0" dirty="0">
                <a:solidFill>
                  <a:schemeClr val="accent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800" dirty="0"/>
              <a:t>Page Layout for travel approval</a:t>
            </a:r>
          </a:p>
        </p:txBody>
      </p:sp>
      <p:pic>
        <p:nvPicPr>
          <p:cNvPr id="5" name="Content Placeholder 9">
            <a:extLst>
              <a:ext uri="{FF2B5EF4-FFF2-40B4-BE49-F238E27FC236}">
                <a16:creationId xmlns:a16="http://schemas.microsoft.com/office/drawing/2014/main" id="{820A04D0-8928-782E-9463-A003D5E2C7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2196445"/>
            <a:ext cx="5095875" cy="3529823"/>
          </a:xfrm>
          <a:prstGeom prst="rect">
            <a:avLst/>
          </a:prstGeom>
        </p:spPr>
      </p:pic>
    </p:spTree>
    <p:extLst>
      <p:ext uri="{BB962C8B-B14F-4D97-AF65-F5344CB8AC3E}">
        <p14:creationId xmlns:p14="http://schemas.microsoft.com/office/powerpoint/2010/main" val="40932942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5E45B96-0A2D-4FDA-6189-CBCE063BB73E}"/>
              </a:ext>
            </a:extLst>
          </p:cNvPr>
          <p:cNvSpPr>
            <a:spLocks noGrp="1"/>
          </p:cNvSpPr>
          <p:nvPr>
            <p:ph type="title"/>
          </p:nvPr>
        </p:nvSpPr>
        <p:spPr>
          <a:xfrm>
            <a:off x="839788" y="365125"/>
            <a:ext cx="10515600" cy="823913"/>
          </a:xfrm>
        </p:spPr>
        <p:txBody>
          <a:bodyPr>
            <a:normAutofit/>
          </a:bodyPr>
          <a:lstStyle/>
          <a:p>
            <a:pPr algn="ctr"/>
            <a:r>
              <a:rPr lang="en-IN" sz="3600" b="1" dirty="0">
                <a:latin typeface="Times New Roman" panose="02020603050405020304" pitchFamily="18" charset="0"/>
                <a:cs typeface="Times New Roman" panose="02020603050405020304" pitchFamily="18" charset="0"/>
              </a:rPr>
              <a:t>Testing Chatter</a:t>
            </a:r>
          </a:p>
        </p:txBody>
      </p:sp>
      <p:sp>
        <p:nvSpPr>
          <p:cNvPr id="8" name="Text Placeholder 2">
            <a:extLst>
              <a:ext uri="{FF2B5EF4-FFF2-40B4-BE49-F238E27FC236}">
                <a16:creationId xmlns:a16="http://schemas.microsoft.com/office/drawing/2014/main" id="{400914F7-CA97-C9D3-5421-3A545B9DFB52}"/>
              </a:ext>
            </a:extLst>
          </p:cNvPr>
          <p:cNvSpPr txBox="1">
            <a:spLocks/>
          </p:cNvSpPr>
          <p:nvPr/>
        </p:nvSpPr>
        <p:spPr>
          <a:xfrm>
            <a:off x="1280496" y="1660379"/>
            <a:ext cx="2865376" cy="528216"/>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IN" dirty="0"/>
              <a:t>Send message in chatter</a:t>
            </a:r>
          </a:p>
        </p:txBody>
      </p:sp>
      <p:pic>
        <p:nvPicPr>
          <p:cNvPr id="9" name="Content Placeholder 7">
            <a:extLst>
              <a:ext uri="{FF2B5EF4-FFF2-40B4-BE49-F238E27FC236}">
                <a16:creationId xmlns:a16="http://schemas.microsoft.com/office/drawing/2014/main" id="{3CBE4A4B-1A47-449D-68E1-1F6F4A4CE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2659936"/>
            <a:ext cx="4328877" cy="2879725"/>
          </a:xfrm>
          <a:prstGeom prst="rect">
            <a:avLst/>
          </a:prstGeom>
        </p:spPr>
      </p:pic>
      <p:sp>
        <p:nvSpPr>
          <p:cNvPr id="10" name="Text Placeholder 4">
            <a:extLst>
              <a:ext uri="{FF2B5EF4-FFF2-40B4-BE49-F238E27FC236}">
                <a16:creationId xmlns:a16="http://schemas.microsoft.com/office/drawing/2014/main" id="{0D9DE975-035D-1351-E261-21E6AC518099}"/>
              </a:ext>
            </a:extLst>
          </p:cNvPr>
          <p:cNvSpPr txBox="1">
            <a:spLocks/>
          </p:cNvSpPr>
          <p:nvPr/>
        </p:nvSpPr>
        <p:spPr>
          <a:xfrm>
            <a:off x="7465643" y="1538313"/>
            <a:ext cx="2687715" cy="386174"/>
          </a:xfrm>
          <a:prstGeom prst="rect">
            <a:avLst/>
          </a:prstGeom>
        </p:spPr>
        <p:txBody>
          <a:bodyPr vert="horz" lIns="0" tIns="0" rIns="0" bIns="0" rtlCol="0" anchor="b"/>
          <a:lstStyle>
            <a:defPPr>
              <a:defRPr lang="en-US"/>
            </a:defPPr>
            <a:lvl1pPr marL="0" algn="r" defTabSz="914400" rtl="0" eaLnBrk="1" fontAlgn="auto" latinLnBrk="0" hangingPunct="1">
              <a:spcBef>
                <a:spcPts val="0"/>
              </a:spcBef>
              <a:spcAft>
                <a:spcPts val="0"/>
              </a:spcAft>
              <a:defRPr sz="1100" kern="1200" spc="0" dirty="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1800" dirty="0"/>
              <a:t>Commenting on message </a:t>
            </a:r>
          </a:p>
        </p:txBody>
      </p:sp>
      <p:pic>
        <p:nvPicPr>
          <p:cNvPr id="11" name="Content Placeholder 9">
            <a:extLst>
              <a:ext uri="{FF2B5EF4-FFF2-40B4-BE49-F238E27FC236}">
                <a16:creationId xmlns:a16="http://schemas.microsoft.com/office/drawing/2014/main" id="{E17CBCD9-0804-6A3D-5A9D-B3AC83204B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398" y="2659935"/>
            <a:ext cx="4892206" cy="2879725"/>
          </a:xfrm>
          <a:prstGeom prst="rect">
            <a:avLst/>
          </a:prstGeom>
        </p:spPr>
      </p:pic>
    </p:spTree>
    <p:extLst>
      <p:ext uri="{BB962C8B-B14F-4D97-AF65-F5344CB8AC3E}">
        <p14:creationId xmlns:p14="http://schemas.microsoft.com/office/powerpoint/2010/main" val="23327836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sz="1800" dirty="0">
                <a:latin typeface="Times New Roman" panose="02020603050405020304" pitchFamily="18" charset="0"/>
                <a:cs typeface="Times New Roman" panose="02020603050405020304" pitchFamily="18" charset="0"/>
              </a:rPr>
              <a:t>INTRODUCTION TO SALESFORCE</a:t>
            </a:r>
          </a:p>
          <a:p>
            <a:r>
              <a:rPr lang="en-US" sz="1800" dirty="0">
                <a:latin typeface="Times New Roman" panose="02020603050405020304" pitchFamily="18" charset="0"/>
                <a:cs typeface="Times New Roman" panose="02020603050405020304" pitchFamily="18" charset="0"/>
              </a:rPr>
              <a:t>INTRODUCTION OF TRAVEL APPROVAL APP</a:t>
            </a:r>
          </a:p>
          <a:p>
            <a:r>
              <a:rPr lang="en-US" sz="1800" dirty="0">
                <a:latin typeface="Times New Roman" panose="02020603050405020304" pitchFamily="18" charset="0"/>
                <a:cs typeface="Times New Roman" panose="02020603050405020304" pitchFamily="18" charset="0"/>
              </a:rPr>
              <a:t>MODULE 1</a:t>
            </a:r>
          </a:p>
          <a:p>
            <a:r>
              <a:rPr lang="en-US" sz="1800" dirty="0">
                <a:latin typeface="Times New Roman" panose="02020603050405020304" pitchFamily="18" charset="0"/>
                <a:cs typeface="Times New Roman" panose="02020603050405020304" pitchFamily="18" charset="0"/>
              </a:rPr>
              <a:t>MODULE 2</a:t>
            </a:r>
          </a:p>
          <a:p>
            <a:r>
              <a:rPr lang="en-US" sz="1800" dirty="0">
                <a:latin typeface="Times New Roman" panose="02020603050405020304" pitchFamily="18" charset="0"/>
                <a:cs typeface="Times New Roman" panose="02020603050405020304" pitchFamily="18" charset="0"/>
              </a:rPr>
              <a:t>MODULE 3</a:t>
            </a:r>
          </a:p>
        </p:txBody>
      </p:sp>
      <p:sp>
        <p:nvSpPr>
          <p:cNvPr id="4" name="Title 3"/>
          <p:cNvSpPr>
            <a:spLocks noGrp="1"/>
          </p:cNvSpPr>
          <p:nvPr>
            <p:ph type="title"/>
          </p:nvPr>
        </p:nvSpPr>
        <p:spPr>
          <a:xfrm>
            <a:off x="571500" y="63503"/>
            <a:ext cx="11045952" cy="990119"/>
          </a:xfrm>
        </p:spPr>
        <p:txBody>
          <a:bodyPr/>
          <a:lstStyle/>
          <a:p>
            <a:r>
              <a:rPr lang="en-IN" b="1" dirty="0">
                <a:latin typeface="Times New Roman" panose="02020603050405020304" pitchFamily="18" charset="0"/>
                <a:cs typeface="Times New Roman" panose="02020603050405020304" pitchFamily="18" charset="0"/>
              </a:rPr>
              <a:t>Content</a:t>
            </a:r>
            <a:endParaRPr lang="en-US" dirty="0"/>
          </a:p>
        </p:txBody>
      </p:sp>
      <p:sp>
        <p:nvSpPr>
          <p:cNvPr id="10" name="Footer Placeholder 9">
            <a:extLst>
              <a:ext uri="{FF2B5EF4-FFF2-40B4-BE49-F238E27FC236}">
                <a16:creationId xmlns:a16="http://schemas.microsoft.com/office/drawing/2014/main" id="{BB3C9AD9-EF76-A44A-899A-770915B5E7B9}"/>
              </a:ext>
            </a:extLst>
          </p:cNvPr>
          <p:cNvSpPr>
            <a:spLocks noGrp="1"/>
          </p:cNvSpPr>
          <p:nvPr>
            <p:ph type="ftr" sz="quarter" idx="3"/>
          </p:nvPr>
        </p:nvSpPr>
        <p:spPr/>
        <p:txBody>
          <a:bodyPr/>
          <a:lstStyle/>
          <a:p>
            <a:endParaRPr lang="en-US"/>
          </a:p>
        </p:txBody>
      </p:sp>
    </p:spTree>
    <p:extLst>
      <p:ext uri="{BB962C8B-B14F-4D97-AF65-F5344CB8AC3E}">
        <p14:creationId xmlns:p14="http://schemas.microsoft.com/office/powerpoint/2010/main" val="232668999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0CADD537-65CF-68DB-35C6-7FB907791ED3}"/>
              </a:ext>
            </a:extLst>
          </p:cNvPr>
          <p:cNvSpPr txBox="1"/>
          <p:nvPr/>
        </p:nvSpPr>
        <p:spPr>
          <a:xfrm>
            <a:off x="1038687" y="1071446"/>
            <a:ext cx="9641149" cy="2862322"/>
          </a:xfrm>
          <a:prstGeom prst="rect">
            <a:avLst/>
          </a:prstGeom>
          <a:noFill/>
        </p:spPr>
        <p:txBody>
          <a:bodyPr wrap="square">
            <a:spAutoFit/>
          </a:bodyPr>
          <a:lstStyle/>
          <a:p>
            <a:pPr algn="ctr"/>
            <a:endParaRPr lang="en-IN"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a:p>
            <a:pPr marL="0" indent="0" algn="ctr">
              <a:buNone/>
            </a:pPr>
            <a:r>
              <a:rPr lang="en-IN" sz="3600" b="1" dirty="0">
                <a:latin typeface="Times New Roman" panose="02020603050405020304" pitchFamily="18" charset="0"/>
                <a:cs typeface="Times New Roman" panose="02020603050405020304" pitchFamily="18" charset="0"/>
              </a:rPr>
              <a:t>Module 2</a:t>
            </a:r>
          </a:p>
          <a:p>
            <a:pPr marL="36900" indent="0" algn="ctr">
              <a:buNone/>
            </a:pPr>
            <a:r>
              <a:rPr lang="en-IN" sz="1800" dirty="0">
                <a:solidFill>
                  <a:schemeClr val="bg1">
                    <a:lumMod val="50000"/>
                  </a:schemeClr>
                </a:solidFill>
                <a:latin typeface="Times New Roman" panose="02020603050405020304" pitchFamily="18" charset="0"/>
                <a:cs typeface="Times New Roman" panose="02020603050405020304" pitchFamily="18" charset="0"/>
              </a:rPr>
              <a:t>Create, Setup, Configure, Test</a:t>
            </a:r>
          </a:p>
          <a:p>
            <a:pPr marL="36900" indent="0" algn="just">
              <a:buNone/>
            </a:pPr>
            <a:r>
              <a:rPr lang="en-US" sz="1800" b="0" i="0" dirty="0">
                <a:effectLst/>
                <a:latin typeface="Times New Roman" panose="02020603050405020304" pitchFamily="18" charset="0"/>
                <a:cs typeface="Times New Roman" panose="02020603050405020304" pitchFamily="18" charset="0"/>
              </a:rPr>
              <a:t>This module will test Salesforce skills based on how to define Business logic using Validation rules, Roll-up summary fields, Formulas, Flows &amp; how to track Travel Approvals using Reports and Dashboards.</a:t>
            </a:r>
            <a:endParaRPr lang="en-IN" sz="1800" dirty="0">
              <a:latin typeface="Times New Roman" panose="02020603050405020304" pitchFamily="18" charset="0"/>
              <a:cs typeface="Times New Roman" panose="02020603050405020304" pitchFamily="18" charset="0"/>
            </a:endParaRPr>
          </a:p>
          <a:p>
            <a:pPr marL="0" indent="0" algn="ctr">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65730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5E7AE-FBD2-0DB9-1401-0B93ED4A19C5}"/>
              </a:ext>
            </a:extLst>
          </p:cNvPr>
          <p:cNvSpPr>
            <a:spLocks noGrp="1"/>
          </p:cNvSpPr>
          <p:nvPr>
            <p:ph type="title"/>
          </p:nvPr>
        </p:nvSpPr>
        <p:spPr>
          <a:xfrm>
            <a:off x="913795" y="609600"/>
            <a:ext cx="10353761" cy="1325563"/>
          </a:xfrm>
        </p:spPr>
        <p:txBody>
          <a:bodyPr>
            <a:normAutofit/>
          </a:bodyPr>
          <a:lstStyle/>
          <a:p>
            <a:pPr algn="ct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Validation Rule that trip end date always &gt;= start date</a:t>
            </a:r>
            <a:endParaRPr lang="en-IN" sz="2800" dirty="0">
              <a:latin typeface="Times New Roman" panose="02020603050405020304" pitchFamily="18" charset="0"/>
              <a:cs typeface="Times New Roman" panose="02020603050405020304" pitchFamily="18" charset="0"/>
            </a:endParaRPr>
          </a:p>
        </p:txBody>
      </p:sp>
      <p:pic>
        <p:nvPicPr>
          <p:cNvPr id="3" name="Content Placeholder 7">
            <a:extLst>
              <a:ext uri="{FF2B5EF4-FFF2-40B4-BE49-F238E27FC236}">
                <a16:creationId xmlns:a16="http://schemas.microsoft.com/office/drawing/2014/main" id="{DB34331B-688D-5C9E-5590-096A08C84A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966030"/>
            <a:ext cx="5106988" cy="2770614"/>
          </a:xfrm>
          <a:prstGeom prst="rect">
            <a:avLst/>
          </a:prstGeom>
        </p:spPr>
      </p:pic>
      <p:pic>
        <p:nvPicPr>
          <p:cNvPr id="4" name="Content Placeholder 9">
            <a:extLst>
              <a:ext uri="{FF2B5EF4-FFF2-40B4-BE49-F238E27FC236}">
                <a16:creationId xmlns:a16="http://schemas.microsoft.com/office/drawing/2014/main" id="{8415D39C-8DE3-084A-C10B-63E21938E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2983148"/>
            <a:ext cx="5095875" cy="2736378"/>
          </a:xfrm>
          <a:prstGeom prst="rect">
            <a:avLst/>
          </a:prstGeom>
        </p:spPr>
      </p:pic>
    </p:spTree>
    <p:extLst>
      <p:ext uri="{BB962C8B-B14F-4D97-AF65-F5344CB8AC3E}">
        <p14:creationId xmlns:p14="http://schemas.microsoft.com/office/powerpoint/2010/main" val="3643313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5ABDF-15D3-B966-CE3B-96BFAFE4920A}"/>
              </a:ext>
            </a:extLst>
          </p:cNvPr>
          <p:cNvSpPr>
            <a:spLocks noGrp="1"/>
          </p:cNvSpPr>
          <p:nvPr>
            <p:ph type="title"/>
          </p:nvPr>
        </p:nvSpPr>
        <p:spPr>
          <a:xfrm>
            <a:off x="917531" y="281126"/>
            <a:ext cx="10353761" cy="1325563"/>
          </a:xfrm>
        </p:spPr>
        <p:txBody>
          <a:bodyPr>
            <a:normAutofit/>
          </a:bodyPr>
          <a:lstStyle/>
          <a:p>
            <a:pPr algn="ctr"/>
            <a:r>
              <a:rPr lang="en-IN" sz="2800" dirty="0">
                <a:latin typeface="Times New Roman" panose="02020603050405020304" pitchFamily="18" charset="0"/>
                <a:cs typeface="Times New Roman" panose="02020603050405020304" pitchFamily="18" charset="0"/>
              </a:rPr>
              <a:t>Flow for to check out of state or in state</a:t>
            </a:r>
          </a:p>
        </p:txBody>
      </p:sp>
      <p:pic>
        <p:nvPicPr>
          <p:cNvPr id="3" name="Content Placeholder 7">
            <a:extLst>
              <a:ext uri="{FF2B5EF4-FFF2-40B4-BE49-F238E27FC236}">
                <a16:creationId xmlns:a16="http://schemas.microsoft.com/office/drawing/2014/main" id="{AC39A373-BFC3-24E7-9D4A-AE4AAADBC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943" y="1935163"/>
            <a:ext cx="7494309" cy="4051610"/>
          </a:xfrm>
          <a:prstGeom prst="rect">
            <a:avLst/>
          </a:prstGeom>
        </p:spPr>
      </p:pic>
    </p:spTree>
    <p:extLst>
      <p:ext uri="{BB962C8B-B14F-4D97-AF65-F5344CB8AC3E}">
        <p14:creationId xmlns:p14="http://schemas.microsoft.com/office/powerpoint/2010/main" val="19202072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DAACD871-92D6-1104-449E-FF3EC8C8B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47" y="1086855"/>
            <a:ext cx="5105400" cy="3183795"/>
          </a:xfrm>
          <a:prstGeom prst="rect">
            <a:avLst/>
          </a:prstGeom>
        </p:spPr>
      </p:pic>
      <p:pic>
        <p:nvPicPr>
          <p:cNvPr id="3" name="Content Placeholder 7">
            <a:extLst>
              <a:ext uri="{FF2B5EF4-FFF2-40B4-BE49-F238E27FC236}">
                <a16:creationId xmlns:a16="http://schemas.microsoft.com/office/drawing/2014/main" id="{90E6E147-0A75-F0F9-5FEC-B9538C1D2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591" y="2302114"/>
            <a:ext cx="5094287" cy="3221268"/>
          </a:xfrm>
          <a:prstGeom prst="rect">
            <a:avLst/>
          </a:prstGeom>
        </p:spPr>
      </p:pic>
    </p:spTree>
    <p:extLst>
      <p:ext uri="{BB962C8B-B14F-4D97-AF65-F5344CB8AC3E}">
        <p14:creationId xmlns:p14="http://schemas.microsoft.com/office/powerpoint/2010/main" val="61152641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5EF0B-AF04-2E8A-A03C-651AD91E5C5A}"/>
              </a:ext>
            </a:extLst>
          </p:cNvPr>
          <p:cNvSpPr>
            <a:spLocks noGrp="1"/>
          </p:cNvSpPr>
          <p:nvPr>
            <p:ph type="title"/>
          </p:nvPr>
        </p:nvSpPr>
        <p:spPr>
          <a:xfrm>
            <a:off x="913795" y="609600"/>
            <a:ext cx="10353761" cy="1326321"/>
          </a:xfrm>
        </p:spPr>
        <p:txBody>
          <a:bodyPr>
            <a:normAutofit/>
          </a:bodyPr>
          <a:lstStyle/>
          <a:p>
            <a:pPr algn="ctr"/>
            <a:r>
              <a:rPr lang="en-IN" sz="3200" b="1" dirty="0">
                <a:latin typeface="Times New Roman" panose="02020603050405020304" pitchFamily="18" charset="0"/>
                <a:cs typeface="Times New Roman" panose="02020603050405020304" pitchFamily="18" charset="0"/>
              </a:rPr>
              <a:t>Approval Process To Send Travel Approvals To Manager Or Travel Coordinator</a:t>
            </a:r>
          </a:p>
        </p:txBody>
      </p:sp>
      <p:pic>
        <p:nvPicPr>
          <p:cNvPr id="3" name="Content Placeholder 9">
            <a:extLst>
              <a:ext uri="{FF2B5EF4-FFF2-40B4-BE49-F238E27FC236}">
                <a16:creationId xmlns:a16="http://schemas.microsoft.com/office/drawing/2014/main" id="{98490DCC-4C2C-6DB0-048B-6EA7D46DFC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565976"/>
            <a:ext cx="5105400" cy="2746811"/>
          </a:xfrm>
          <a:prstGeom prst="rect">
            <a:avLst/>
          </a:prstGeom>
        </p:spPr>
      </p:pic>
      <p:pic>
        <p:nvPicPr>
          <p:cNvPr id="4" name="Content Placeholder 11">
            <a:extLst>
              <a:ext uri="{FF2B5EF4-FFF2-40B4-BE49-F238E27FC236}">
                <a16:creationId xmlns:a16="http://schemas.microsoft.com/office/drawing/2014/main" id="{4546F33F-094F-1393-3147-8BE40966B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3788" y="2570292"/>
            <a:ext cx="5094287" cy="2738179"/>
          </a:xfrm>
          <a:prstGeom prst="rect">
            <a:avLst/>
          </a:prstGeom>
        </p:spPr>
      </p:pic>
    </p:spTree>
    <p:extLst>
      <p:ext uri="{BB962C8B-B14F-4D97-AF65-F5344CB8AC3E}">
        <p14:creationId xmlns:p14="http://schemas.microsoft.com/office/powerpoint/2010/main" val="887921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227154-0EDC-3761-282A-96C92619BC44}"/>
              </a:ext>
            </a:extLst>
          </p:cNvPr>
          <p:cNvSpPr>
            <a:spLocks noGrp="1"/>
          </p:cNvSpPr>
          <p:nvPr>
            <p:ph type="title"/>
          </p:nvPr>
        </p:nvSpPr>
        <p:spPr>
          <a:xfrm>
            <a:off x="913795" y="609600"/>
            <a:ext cx="10353761" cy="1326321"/>
          </a:xfrm>
        </p:spPr>
        <p:txBody>
          <a:bodyPr>
            <a:normAutofit/>
          </a:bodyPr>
          <a:lstStyle/>
          <a:p>
            <a:pPr algn="ctr"/>
            <a:r>
              <a:rPr lang="en-IN" sz="3600" dirty="0">
                <a:latin typeface="Times New Roman" panose="02020603050405020304" pitchFamily="18" charset="0"/>
                <a:cs typeface="Times New Roman" panose="02020603050405020304" pitchFamily="18" charset="0"/>
              </a:rPr>
              <a:t>Login As Eric And Give Approval Or Reject It</a:t>
            </a:r>
          </a:p>
        </p:txBody>
      </p:sp>
      <p:pic>
        <p:nvPicPr>
          <p:cNvPr id="8" name="Content Placeholder 5">
            <a:extLst>
              <a:ext uri="{FF2B5EF4-FFF2-40B4-BE49-F238E27FC236}">
                <a16:creationId xmlns:a16="http://schemas.microsoft.com/office/drawing/2014/main" id="{84E907A5-039B-34E3-EA9D-7CEFAB261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556669"/>
            <a:ext cx="5105400" cy="2765425"/>
          </a:xfrm>
          <a:prstGeom prst="rect">
            <a:avLst/>
          </a:prstGeom>
        </p:spPr>
      </p:pic>
      <p:pic>
        <p:nvPicPr>
          <p:cNvPr id="9" name="Content Placeholder 7">
            <a:extLst>
              <a:ext uri="{FF2B5EF4-FFF2-40B4-BE49-F238E27FC236}">
                <a16:creationId xmlns:a16="http://schemas.microsoft.com/office/drawing/2014/main" id="{E4892DB3-274D-3D24-7012-01252889C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3788" y="2562332"/>
            <a:ext cx="5094287" cy="2754098"/>
          </a:xfrm>
          <a:prstGeom prst="rect">
            <a:avLst/>
          </a:prstGeom>
        </p:spPr>
      </p:pic>
    </p:spTree>
    <p:extLst>
      <p:ext uri="{BB962C8B-B14F-4D97-AF65-F5344CB8AC3E}">
        <p14:creationId xmlns:p14="http://schemas.microsoft.com/office/powerpoint/2010/main" val="223733695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B18F1-9900-90BC-043E-3D8AA9CE19D1}"/>
              </a:ext>
            </a:extLst>
          </p:cNvPr>
          <p:cNvSpPr>
            <a:spLocks noGrp="1"/>
          </p:cNvSpPr>
          <p:nvPr>
            <p:ph type="title"/>
          </p:nvPr>
        </p:nvSpPr>
        <p:spPr>
          <a:xfrm>
            <a:off x="913795" y="609600"/>
            <a:ext cx="10353761" cy="1032769"/>
          </a:xfrm>
        </p:spPr>
        <p:txBody>
          <a:bodyPr>
            <a:normAutofit/>
          </a:bodyPr>
          <a:lstStyle/>
          <a:p>
            <a:pPr algn="ctr"/>
            <a:r>
              <a:rPr lang="en-IN" sz="3600" b="1" dirty="0">
                <a:latin typeface="Times New Roman" panose="02020603050405020304" pitchFamily="18" charset="0"/>
                <a:cs typeface="Times New Roman" panose="02020603050405020304" pitchFamily="18" charset="0"/>
              </a:rPr>
              <a:t>After Getting Approval From Eric</a:t>
            </a:r>
          </a:p>
        </p:txBody>
      </p:sp>
      <p:pic>
        <p:nvPicPr>
          <p:cNvPr id="3" name="Content Placeholder 5">
            <a:extLst>
              <a:ext uri="{FF2B5EF4-FFF2-40B4-BE49-F238E27FC236}">
                <a16:creationId xmlns:a16="http://schemas.microsoft.com/office/drawing/2014/main" id="{2354965E-8503-A17A-C1C9-290B099C2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750" y="2079891"/>
            <a:ext cx="7560297" cy="4245524"/>
          </a:xfrm>
          <a:prstGeom prst="rect">
            <a:avLst/>
          </a:prstGeom>
        </p:spPr>
      </p:pic>
    </p:spTree>
    <p:extLst>
      <p:ext uri="{BB962C8B-B14F-4D97-AF65-F5344CB8AC3E}">
        <p14:creationId xmlns:p14="http://schemas.microsoft.com/office/powerpoint/2010/main" val="118099423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7AF8A-11CC-E38F-9576-B6B33FA8EBC0}"/>
              </a:ext>
            </a:extLst>
          </p:cNvPr>
          <p:cNvSpPr>
            <a:spLocks noGrp="1"/>
          </p:cNvSpPr>
          <p:nvPr>
            <p:ph type="title"/>
          </p:nvPr>
        </p:nvSpPr>
        <p:spPr>
          <a:xfrm>
            <a:off x="917531" y="609600"/>
            <a:ext cx="10353761" cy="970625"/>
          </a:xfrm>
        </p:spPr>
        <p:txBody>
          <a:bodyPr>
            <a:noAutofit/>
          </a:bodyPr>
          <a:lstStyle/>
          <a:p>
            <a:pPr algn="ct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Using Data Import Wizard To Import Travel Approval Records , Later The</a:t>
            </a:r>
            <a:r>
              <a:rPr lang="en-IN" sz="2000" b="1" dirty="0">
                <a:latin typeface="Times New Roman" panose="02020603050405020304" pitchFamily="18" charset="0"/>
                <a:ea typeface="Calibri" panose="020F0502020204030204" pitchFamily="34" charset="0"/>
                <a:cs typeface="Times New Roman" panose="02020603050405020304" pitchFamily="18" charset="0"/>
              </a:rPr>
              <a:t>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Records Imported Successfully</a:t>
            </a:r>
            <a:endParaRPr lang="en-IN" sz="2000" dirty="0">
              <a:latin typeface="Times New Roman" panose="02020603050405020304" pitchFamily="18" charset="0"/>
              <a:cs typeface="Times New Roman" panose="02020603050405020304" pitchFamily="18" charset="0"/>
            </a:endParaRPr>
          </a:p>
        </p:txBody>
      </p:sp>
      <p:pic>
        <p:nvPicPr>
          <p:cNvPr id="3" name="Content Placeholder 5">
            <a:extLst>
              <a:ext uri="{FF2B5EF4-FFF2-40B4-BE49-F238E27FC236}">
                <a16:creationId xmlns:a16="http://schemas.microsoft.com/office/drawing/2014/main" id="{661703E0-3EC8-2F98-C63A-A1FF45AFE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084" y="1803946"/>
            <a:ext cx="8649879" cy="4653814"/>
          </a:xfrm>
          <a:prstGeom prst="rect">
            <a:avLst/>
          </a:prstGeom>
        </p:spPr>
      </p:pic>
    </p:spTree>
    <p:extLst>
      <p:ext uri="{BB962C8B-B14F-4D97-AF65-F5344CB8AC3E}">
        <p14:creationId xmlns:p14="http://schemas.microsoft.com/office/powerpoint/2010/main" val="9299096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97CAD-B33B-67E3-4FED-6D3B56BCF01D}"/>
              </a:ext>
            </a:extLst>
          </p:cNvPr>
          <p:cNvSpPr>
            <a:spLocks noGrp="1"/>
          </p:cNvSpPr>
          <p:nvPr>
            <p:ph type="title"/>
          </p:nvPr>
        </p:nvSpPr>
        <p:spPr>
          <a:xfrm>
            <a:off x="913795" y="609601"/>
            <a:ext cx="10353761" cy="1174812"/>
          </a:xfrm>
        </p:spPr>
        <p:txBody>
          <a:bodyPr>
            <a:normAutofit/>
          </a:bodyPr>
          <a:lstStyle/>
          <a:p>
            <a:pPr algn="ctr"/>
            <a:r>
              <a:rPr lang="en-IN" sz="2800" b="1" dirty="0">
                <a:latin typeface="Times New Roman" panose="02020603050405020304" pitchFamily="18" charset="0"/>
                <a:cs typeface="Times New Roman" panose="02020603050405020304" pitchFamily="18" charset="0"/>
              </a:rPr>
              <a:t>Dashboard For Travel Request By Department And Travel Request By Month</a:t>
            </a:r>
          </a:p>
        </p:txBody>
      </p:sp>
      <p:pic>
        <p:nvPicPr>
          <p:cNvPr id="3" name="Content Placeholder 5">
            <a:extLst>
              <a:ext uri="{FF2B5EF4-FFF2-40B4-BE49-F238E27FC236}">
                <a16:creationId xmlns:a16="http://schemas.microsoft.com/office/drawing/2014/main" id="{74FAF180-254B-C126-15C2-C0DAD3A72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175" y="1935921"/>
            <a:ext cx="7965649" cy="4293982"/>
          </a:xfrm>
          <a:prstGeom prst="rect">
            <a:avLst/>
          </a:prstGeom>
        </p:spPr>
      </p:pic>
    </p:spTree>
    <p:extLst>
      <p:ext uri="{BB962C8B-B14F-4D97-AF65-F5344CB8AC3E}">
        <p14:creationId xmlns:p14="http://schemas.microsoft.com/office/powerpoint/2010/main" val="188485767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0CADD537-65CF-68DB-35C6-7FB907791ED3}"/>
              </a:ext>
            </a:extLst>
          </p:cNvPr>
          <p:cNvSpPr txBox="1"/>
          <p:nvPr/>
        </p:nvSpPr>
        <p:spPr>
          <a:xfrm>
            <a:off x="1038687" y="1071446"/>
            <a:ext cx="9641149" cy="2862322"/>
          </a:xfrm>
          <a:prstGeom prst="rect">
            <a:avLst/>
          </a:prstGeom>
          <a:noFill/>
        </p:spPr>
        <p:txBody>
          <a:bodyPr wrap="square">
            <a:spAutoFit/>
          </a:bodyPr>
          <a:lstStyle/>
          <a:p>
            <a:pPr marL="0" indent="0" algn="ctr">
              <a:buNone/>
            </a:pPr>
            <a:endParaRPr lang="en-IN" sz="2400" b="1" dirty="0">
              <a:latin typeface="Times New Roman" panose="02020603050405020304" pitchFamily="18" charset="0"/>
              <a:cs typeface="Times New Roman" panose="02020603050405020304" pitchFamily="18" charset="0"/>
            </a:endParaRPr>
          </a:p>
          <a:p>
            <a:pPr marL="0" indent="0" algn="ctr">
              <a:buNone/>
            </a:pPr>
            <a:endParaRPr lang="en-IN" b="1" dirty="0">
              <a:latin typeface="Times New Roman" panose="02020603050405020304" pitchFamily="18" charset="0"/>
              <a:cs typeface="Times New Roman" panose="02020603050405020304" pitchFamily="18" charset="0"/>
            </a:endParaRPr>
          </a:p>
          <a:p>
            <a:pPr marL="0" indent="0" algn="ctr">
              <a:buNone/>
            </a:pPr>
            <a:endParaRPr lang="en-IN" sz="2400" b="1" dirty="0">
              <a:latin typeface="Times New Roman" panose="02020603050405020304" pitchFamily="18" charset="0"/>
              <a:cs typeface="Times New Roman" panose="02020603050405020304" pitchFamily="18" charset="0"/>
            </a:endParaRPr>
          </a:p>
          <a:p>
            <a:pPr marL="0" indent="0" algn="ctr">
              <a:buNone/>
            </a:pPr>
            <a:endParaRPr lang="en-IN" b="1" dirty="0">
              <a:latin typeface="Times New Roman" panose="02020603050405020304" pitchFamily="18" charset="0"/>
              <a:cs typeface="Times New Roman" panose="02020603050405020304" pitchFamily="18" charset="0"/>
            </a:endParaRPr>
          </a:p>
          <a:p>
            <a:pPr marL="0" indent="0" algn="ctr">
              <a:buNone/>
            </a:pPr>
            <a:r>
              <a:rPr lang="en-IN" sz="3600" b="1" dirty="0">
                <a:latin typeface="Times New Roman" panose="02020603050405020304" pitchFamily="18" charset="0"/>
                <a:cs typeface="Times New Roman" panose="02020603050405020304" pitchFamily="18" charset="0"/>
              </a:rPr>
              <a:t>Module 3</a:t>
            </a:r>
          </a:p>
          <a:p>
            <a:pPr marL="36900" indent="0" algn="ctr">
              <a:buNone/>
            </a:pPr>
            <a:r>
              <a:rPr lang="en-US" sz="1800" b="0" i="0" dirty="0">
                <a:effectLst/>
                <a:latin typeface="Times New Roman" panose="02020603050405020304" pitchFamily="18" charset="0"/>
                <a:cs typeface="Times New Roman" panose="02020603050405020304" pitchFamily="18" charset="0"/>
              </a:rPr>
              <a:t>This project module focuses on the coding approach to extend the functional capabilities of your custom App.</a:t>
            </a:r>
            <a:endParaRPr lang="en-IN" sz="2000" dirty="0">
              <a:latin typeface="Times New Roman" panose="02020603050405020304" pitchFamily="18" charset="0"/>
              <a:cs typeface="Times New Roman" panose="02020603050405020304" pitchFamily="18" charset="0"/>
            </a:endParaRPr>
          </a:p>
          <a:p>
            <a:pPr marL="0" indent="0" algn="ctr">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93540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1F6371-DE23-7366-6CDE-B6D094C40B42}"/>
              </a:ext>
            </a:extLst>
          </p:cNvPr>
          <p:cNvSpPr txBox="1"/>
          <p:nvPr/>
        </p:nvSpPr>
        <p:spPr>
          <a:xfrm>
            <a:off x="1777753" y="1561918"/>
            <a:ext cx="7952172" cy="2970685"/>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3200" dirty="0"/>
              <a:t>What is salesforce? </a:t>
            </a:r>
          </a:p>
          <a:p>
            <a:pPr marL="457200" indent="-457200">
              <a:lnSpc>
                <a:spcPct val="150000"/>
              </a:lnSpc>
              <a:buFont typeface="Arial" panose="020B0604020202020204" pitchFamily="34" charset="0"/>
              <a:buChar char="•"/>
            </a:pPr>
            <a:r>
              <a:rPr lang="en-US" sz="3200" dirty="0"/>
              <a:t>Why do we use salesforce?</a:t>
            </a:r>
          </a:p>
          <a:p>
            <a:pPr marL="457200" indent="-457200">
              <a:lnSpc>
                <a:spcPct val="150000"/>
              </a:lnSpc>
              <a:buFont typeface="Arial" panose="020B0604020202020204" pitchFamily="34" charset="0"/>
              <a:buChar char="•"/>
            </a:pPr>
            <a:r>
              <a:rPr lang="en-IN" sz="3200" dirty="0"/>
              <a:t>What does Salesforce do?</a:t>
            </a:r>
          </a:p>
          <a:p>
            <a:pPr marL="457200" indent="-457200">
              <a:lnSpc>
                <a:spcPct val="150000"/>
              </a:lnSpc>
              <a:buFont typeface="Arial" panose="020B0604020202020204" pitchFamily="34" charset="0"/>
              <a:buChar char="•"/>
            </a:pPr>
            <a:r>
              <a:rPr lang="en-US" sz="3200" dirty="0"/>
              <a:t>What are the benefits of Salesforce ?</a:t>
            </a:r>
          </a:p>
        </p:txBody>
      </p:sp>
      <p:sp>
        <p:nvSpPr>
          <p:cNvPr id="5" name="TextBox 4">
            <a:extLst>
              <a:ext uri="{FF2B5EF4-FFF2-40B4-BE49-F238E27FC236}">
                <a16:creationId xmlns:a16="http://schemas.microsoft.com/office/drawing/2014/main" id="{DB8EDBC1-5C02-6EAD-1587-74F878DFDBC3}"/>
              </a:ext>
            </a:extLst>
          </p:cNvPr>
          <p:cNvSpPr txBox="1"/>
          <p:nvPr/>
        </p:nvSpPr>
        <p:spPr>
          <a:xfrm>
            <a:off x="1777753" y="778561"/>
            <a:ext cx="6094520" cy="523220"/>
          </a:xfrm>
          <a:prstGeom prst="rect">
            <a:avLst/>
          </a:prstGeom>
          <a:noFill/>
        </p:spPr>
        <p:txBody>
          <a:bodyPr wrap="square">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TO SALESFORCE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20651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C3A0-F399-0F40-EB7D-21465CADB962}"/>
              </a:ext>
            </a:extLst>
          </p:cNvPr>
          <p:cNvSpPr>
            <a:spLocks noGrp="1"/>
          </p:cNvSpPr>
          <p:nvPr>
            <p:ph type="title"/>
          </p:nvPr>
        </p:nvSpPr>
        <p:spPr>
          <a:xfrm>
            <a:off x="913795" y="609600"/>
            <a:ext cx="10353761" cy="979503"/>
          </a:xfrm>
        </p:spPr>
        <p:txBody>
          <a:bodyPr>
            <a:noAutofit/>
          </a:bodyPr>
          <a:lstStyle/>
          <a:p>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Exercise - 01</a:t>
            </a:r>
            <a:br>
              <a:rPr lang="en-IN" sz="2000" b="1" dirty="0">
                <a:effectLst/>
                <a:latin typeface="Times New Roman" panose="02020603050405020304" pitchFamily="18" charset="0"/>
                <a:ea typeface="Calibri" panose="020F0502020204030204" pitchFamily="34" charset="0"/>
                <a:cs typeface="Times New Roman" panose="02020603050405020304" pitchFamily="18" charset="0"/>
              </a:rPr>
            </a:b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Creating Code Playground Lightning App with Lead, Account, Contact, Opportunity, Case to navigation profile as system admin. </a:t>
            </a:r>
            <a:endParaRPr lang="en-IN"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6B13232-C495-2225-080D-8F78D9C6E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190" y="1690688"/>
            <a:ext cx="8600388" cy="4645105"/>
          </a:xfrm>
          <a:prstGeom prst="rect">
            <a:avLst/>
          </a:prstGeom>
        </p:spPr>
      </p:pic>
    </p:spTree>
    <p:extLst>
      <p:ext uri="{BB962C8B-B14F-4D97-AF65-F5344CB8AC3E}">
        <p14:creationId xmlns:p14="http://schemas.microsoft.com/office/powerpoint/2010/main" val="27934684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56B66-FC42-54A4-AB44-FDA0FA959184}"/>
              </a:ext>
            </a:extLst>
          </p:cNvPr>
          <p:cNvSpPr>
            <a:spLocks noGrp="1"/>
          </p:cNvSpPr>
          <p:nvPr>
            <p:ph type="title"/>
          </p:nvPr>
        </p:nvSpPr>
        <p:spPr>
          <a:xfrm>
            <a:off x="913795" y="609600"/>
            <a:ext cx="10353761" cy="1326321"/>
          </a:xfrm>
        </p:spPr>
        <p:txBody>
          <a:bodyPr>
            <a:normAutofit/>
          </a:bodyPr>
          <a:lstStyle/>
          <a:p>
            <a:pPr algn="ctr"/>
            <a:r>
              <a:rPr lang="en-IN" sz="2400" b="1" dirty="0">
                <a:latin typeface="Times New Roman" panose="02020603050405020304" pitchFamily="18" charset="0"/>
                <a:cs typeface="Times New Roman" panose="02020603050405020304" pitchFamily="18" charset="0"/>
              </a:rPr>
              <a:t>Customer Object and Fields</a:t>
            </a:r>
          </a:p>
        </p:txBody>
      </p:sp>
      <p:pic>
        <p:nvPicPr>
          <p:cNvPr id="3" name="Content Placeholder 5">
            <a:extLst>
              <a:ext uri="{FF2B5EF4-FFF2-40B4-BE49-F238E27FC236}">
                <a16:creationId xmlns:a16="http://schemas.microsoft.com/office/drawing/2014/main" id="{7A470CB6-7CEC-253E-B4C0-651E6EC3B2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560658"/>
            <a:ext cx="5105400" cy="2757447"/>
          </a:xfrm>
          <a:prstGeom prst="rect">
            <a:avLst/>
          </a:prstGeom>
        </p:spPr>
      </p:pic>
      <p:pic>
        <p:nvPicPr>
          <p:cNvPr id="4" name="Content Placeholder 7">
            <a:extLst>
              <a:ext uri="{FF2B5EF4-FFF2-40B4-BE49-F238E27FC236}">
                <a16:creationId xmlns:a16="http://schemas.microsoft.com/office/drawing/2014/main" id="{2F70A7BC-E2F3-56AD-D29B-B498265FE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3788" y="2564985"/>
            <a:ext cx="5094287" cy="2748792"/>
          </a:xfrm>
          <a:prstGeom prst="rect">
            <a:avLst/>
          </a:prstGeom>
        </p:spPr>
      </p:pic>
    </p:spTree>
    <p:extLst>
      <p:ext uri="{BB962C8B-B14F-4D97-AF65-F5344CB8AC3E}">
        <p14:creationId xmlns:p14="http://schemas.microsoft.com/office/powerpoint/2010/main" val="9980759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340B5-C2EC-E354-34A2-207B7C20135C}"/>
              </a:ext>
            </a:extLst>
          </p:cNvPr>
          <p:cNvSpPr>
            <a:spLocks noGrp="1"/>
          </p:cNvSpPr>
          <p:nvPr>
            <p:ph type="title"/>
          </p:nvPr>
        </p:nvSpPr>
        <p:spPr>
          <a:xfrm>
            <a:off x="913795" y="609600"/>
            <a:ext cx="10353761" cy="1326321"/>
          </a:xfrm>
        </p:spPr>
        <p:txBody>
          <a:bodyPr>
            <a:normAutofit/>
          </a:bodyPr>
          <a:lstStyle/>
          <a:p>
            <a:pPr algn="ctr"/>
            <a:r>
              <a:rPr lang="en-IN" sz="2400" b="1" dirty="0">
                <a:latin typeface="Times New Roman" panose="02020603050405020304" pitchFamily="18" charset="0"/>
                <a:cs typeface="Times New Roman" panose="02020603050405020304" pitchFamily="18" charset="0"/>
              </a:rPr>
              <a:t>Billing object and fields</a:t>
            </a:r>
          </a:p>
        </p:txBody>
      </p:sp>
      <p:pic>
        <p:nvPicPr>
          <p:cNvPr id="3" name="Content Placeholder 5">
            <a:extLst>
              <a:ext uri="{FF2B5EF4-FFF2-40B4-BE49-F238E27FC236}">
                <a16:creationId xmlns:a16="http://schemas.microsoft.com/office/drawing/2014/main" id="{991E560F-C245-28CC-FFBF-23158D260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560658"/>
            <a:ext cx="5105400" cy="2757447"/>
          </a:xfrm>
          <a:prstGeom prst="rect">
            <a:avLst/>
          </a:prstGeom>
        </p:spPr>
      </p:pic>
      <p:pic>
        <p:nvPicPr>
          <p:cNvPr id="4" name="Content Placeholder 7">
            <a:extLst>
              <a:ext uri="{FF2B5EF4-FFF2-40B4-BE49-F238E27FC236}">
                <a16:creationId xmlns:a16="http://schemas.microsoft.com/office/drawing/2014/main" id="{4D86D12E-349F-B36C-8B39-C8D0E05E9C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3788" y="2568149"/>
            <a:ext cx="5094287" cy="2742464"/>
          </a:xfrm>
          <a:prstGeom prst="rect">
            <a:avLst/>
          </a:prstGeom>
        </p:spPr>
      </p:pic>
    </p:spTree>
    <p:extLst>
      <p:ext uri="{BB962C8B-B14F-4D97-AF65-F5344CB8AC3E}">
        <p14:creationId xmlns:p14="http://schemas.microsoft.com/office/powerpoint/2010/main" val="41910355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52CAB-53C7-816F-5D5D-2A363351E572}"/>
              </a:ext>
            </a:extLst>
          </p:cNvPr>
          <p:cNvSpPr>
            <a:spLocks noGrp="1"/>
          </p:cNvSpPr>
          <p:nvPr>
            <p:ph type="title"/>
          </p:nvPr>
        </p:nvSpPr>
        <p:spPr>
          <a:xfrm>
            <a:off x="913795" y="609600"/>
            <a:ext cx="10353761" cy="926237"/>
          </a:xfrm>
        </p:spPr>
        <p:txBody>
          <a:bodyPr>
            <a:normAutofit/>
          </a:bodyPr>
          <a:lstStyle/>
          <a:p>
            <a:pPr algn="ctr"/>
            <a:r>
              <a:rPr lang="en-IN" sz="3200" b="1" dirty="0">
                <a:latin typeface="Times New Roman" panose="02020603050405020304" pitchFamily="18" charset="0"/>
                <a:cs typeface="Times New Roman" panose="02020603050405020304" pitchFamily="18" charset="0"/>
              </a:rPr>
              <a:t>Final View</a:t>
            </a:r>
          </a:p>
        </p:txBody>
      </p:sp>
      <p:pic>
        <p:nvPicPr>
          <p:cNvPr id="3" name="Content Placeholder 5">
            <a:extLst>
              <a:ext uri="{FF2B5EF4-FFF2-40B4-BE49-F238E27FC236}">
                <a16:creationId xmlns:a16="http://schemas.microsoft.com/office/drawing/2014/main" id="{4C7A4B39-4F4F-A19D-EA13-2C634A74B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091" y="1793098"/>
            <a:ext cx="9049733" cy="4901939"/>
          </a:xfrm>
          <a:prstGeom prst="rect">
            <a:avLst/>
          </a:prstGeom>
        </p:spPr>
      </p:pic>
    </p:spTree>
    <p:extLst>
      <p:ext uri="{BB962C8B-B14F-4D97-AF65-F5344CB8AC3E}">
        <p14:creationId xmlns:p14="http://schemas.microsoft.com/office/powerpoint/2010/main" val="275044409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AAFA8-F552-DE8D-7C6F-1705144BBDBC}"/>
              </a:ext>
            </a:extLst>
          </p:cNvPr>
          <p:cNvSpPr>
            <a:spLocks noGrp="1"/>
          </p:cNvSpPr>
          <p:nvPr>
            <p:ph type="title"/>
          </p:nvPr>
        </p:nvSpPr>
        <p:spPr>
          <a:xfrm>
            <a:off x="913795" y="609600"/>
            <a:ext cx="10353761" cy="1326321"/>
          </a:xfrm>
        </p:spPr>
        <p:txBody>
          <a:bodyPr>
            <a:noAutofit/>
          </a:bodyPr>
          <a:lstStyle/>
          <a:p>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Exercise - 02</a:t>
            </a:r>
            <a:br>
              <a:rPr lang="en-IN" sz="2400" b="1" dirty="0">
                <a:effectLst/>
                <a:latin typeface="Times New Roman" panose="02020603050405020304" pitchFamily="18" charset="0"/>
                <a:ea typeface="Calibri" panose="020F0502020204030204" pitchFamily="34" charset="0"/>
                <a:cs typeface="Times New Roman" panose="02020603050405020304" pitchFamily="18" charset="0"/>
              </a:rPr>
            </a:b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Use Execute Anonymous to define and execute the following code: </a:t>
            </a:r>
            <a:br>
              <a:rPr lang="en-IN" sz="2400" dirty="0">
                <a:effectLst/>
                <a:latin typeface="Times New Roman" panose="02020603050405020304" pitchFamily="18" charset="0"/>
                <a:ea typeface="Calibri" panose="020F0502020204030204" pitchFamily="34" charset="0"/>
                <a:cs typeface="Times New Roman" panose="02020603050405020304" pitchFamily="18" charset="0"/>
              </a:rPr>
            </a:b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Developer Console</a:t>
            </a:r>
            <a:endParaRPr lang="en-IN"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182F728-6A86-5919-763A-2A9B4CBC9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5615" y="2011199"/>
            <a:ext cx="8270449" cy="4449674"/>
          </a:xfrm>
          <a:prstGeom prst="rect">
            <a:avLst/>
          </a:prstGeom>
        </p:spPr>
      </p:pic>
    </p:spTree>
    <p:extLst>
      <p:ext uri="{BB962C8B-B14F-4D97-AF65-F5344CB8AC3E}">
        <p14:creationId xmlns:p14="http://schemas.microsoft.com/office/powerpoint/2010/main" val="38165858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53F1-98D3-9DD6-32C1-97634B0CB9BE}"/>
              </a:ext>
            </a:extLst>
          </p:cNvPr>
          <p:cNvSpPr>
            <a:spLocks noGrp="1"/>
          </p:cNvSpPr>
          <p:nvPr>
            <p:ph type="title"/>
          </p:nvPr>
        </p:nvSpPr>
        <p:spPr>
          <a:xfrm>
            <a:off x="913795" y="609601"/>
            <a:ext cx="10353761" cy="1090672"/>
          </a:xfrm>
        </p:spPr>
        <p:txBody>
          <a:bodyPr>
            <a:noAutofit/>
          </a:bodyPr>
          <a:lstStyle/>
          <a:p>
            <a:r>
              <a:rPr lang="en-IN" sz="2400" dirty="0">
                <a:effectLst/>
                <a:latin typeface="Calibri" panose="020F0502020204030204" pitchFamily="34" charset="0"/>
                <a:ea typeface="Calibri" panose="020F0502020204030204" pitchFamily="34" charset="0"/>
                <a:cs typeface="Times New Roman" panose="02020603050405020304" pitchFamily="18" charset="0"/>
              </a:rPr>
              <a:t>1.Define a String Variable &amp; use string method ‘</a:t>
            </a:r>
            <a:r>
              <a:rPr lang="en-IN" sz="2400" dirty="0" err="1">
                <a:effectLst/>
                <a:latin typeface="Calibri" panose="020F0502020204030204" pitchFamily="34" charset="0"/>
                <a:ea typeface="Calibri" panose="020F0502020204030204" pitchFamily="34" charset="0"/>
                <a:cs typeface="Times New Roman" panose="02020603050405020304" pitchFamily="18" charset="0"/>
              </a:rPr>
              <a:t>endsWith</a:t>
            </a:r>
            <a:r>
              <a:rPr lang="en-IN" sz="2400" dirty="0">
                <a:effectLst/>
                <a:latin typeface="Calibri" panose="020F0502020204030204" pitchFamily="34" charset="0"/>
                <a:ea typeface="Calibri" panose="020F0502020204030204" pitchFamily="34" charset="0"/>
                <a:cs typeface="Times New Roman" panose="02020603050405020304" pitchFamily="18" charset="0"/>
              </a:rPr>
              <a:t>’ to display the output.  By clicking oh Debug and select open Anonymous window</a:t>
            </a:r>
            <a:endParaRPr lang="en-IN" sz="2400" dirty="0"/>
          </a:p>
        </p:txBody>
      </p:sp>
      <p:pic>
        <p:nvPicPr>
          <p:cNvPr id="3" name="Content Placeholder 5">
            <a:extLst>
              <a:ext uri="{FF2B5EF4-FFF2-40B4-BE49-F238E27FC236}">
                <a16:creationId xmlns:a16="http://schemas.microsoft.com/office/drawing/2014/main" id="{335B69EB-0733-CFBF-C932-59CCB96F1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245" y="1882737"/>
            <a:ext cx="4463717" cy="2248566"/>
          </a:xfrm>
          <a:prstGeom prst="rect">
            <a:avLst/>
          </a:prstGeom>
        </p:spPr>
      </p:pic>
      <p:pic>
        <p:nvPicPr>
          <p:cNvPr id="4" name="Content Placeholder 7">
            <a:extLst>
              <a:ext uri="{FF2B5EF4-FFF2-40B4-BE49-F238E27FC236}">
                <a16:creationId xmlns:a16="http://schemas.microsoft.com/office/drawing/2014/main" id="{4CB6897A-56C3-775E-EC26-57463B1D1E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461" y="1857839"/>
            <a:ext cx="4385773" cy="2273464"/>
          </a:xfrm>
          <a:prstGeom prst="rect">
            <a:avLst/>
          </a:prstGeom>
        </p:spPr>
      </p:pic>
      <p:pic>
        <p:nvPicPr>
          <p:cNvPr id="5" name="Picture 4">
            <a:extLst>
              <a:ext uri="{FF2B5EF4-FFF2-40B4-BE49-F238E27FC236}">
                <a16:creationId xmlns:a16="http://schemas.microsoft.com/office/drawing/2014/main" id="{20374C37-EB35-0E3A-AD52-0178FE4F51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4892" y="4313767"/>
            <a:ext cx="4601977" cy="2160342"/>
          </a:xfrm>
          <a:prstGeom prst="rect">
            <a:avLst/>
          </a:prstGeom>
        </p:spPr>
      </p:pic>
      <p:pic>
        <p:nvPicPr>
          <p:cNvPr id="6" name="Picture 5">
            <a:extLst>
              <a:ext uri="{FF2B5EF4-FFF2-40B4-BE49-F238E27FC236}">
                <a16:creationId xmlns:a16="http://schemas.microsoft.com/office/drawing/2014/main" id="{1A10BACA-DBBB-A140-76ED-B611515CD2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4461" y="4313767"/>
            <a:ext cx="4736183" cy="2273464"/>
          </a:xfrm>
          <a:prstGeom prst="rect">
            <a:avLst/>
          </a:prstGeom>
        </p:spPr>
      </p:pic>
    </p:spTree>
    <p:extLst>
      <p:ext uri="{BB962C8B-B14F-4D97-AF65-F5344CB8AC3E}">
        <p14:creationId xmlns:p14="http://schemas.microsoft.com/office/powerpoint/2010/main" val="38116065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967776A-D469-1B74-B6D9-6961EB36122F}"/>
              </a:ext>
            </a:extLst>
          </p:cNvPr>
          <p:cNvSpPr txBox="1">
            <a:spLocks/>
          </p:cNvSpPr>
          <p:nvPr/>
        </p:nvSpPr>
        <p:spPr>
          <a:xfrm>
            <a:off x="936625" y="1080293"/>
            <a:ext cx="5157787" cy="823912"/>
          </a:xfrm>
          <a:prstGeom prst="rect">
            <a:avLst/>
          </a:prstGeom>
        </p:spPr>
        <p:txBody>
          <a:bodyPr>
            <a:normAutofit/>
          </a:bodyPr>
          <a:lst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IN" sz="1800" dirty="0">
                <a:latin typeface="Calibri" panose="020F0502020204030204" pitchFamily="34" charset="0"/>
                <a:ea typeface="Calibri" panose="020F0502020204030204" pitchFamily="34" charset="0"/>
                <a:cs typeface="Times New Roman" panose="02020603050405020304" pitchFamily="18" charset="0"/>
              </a:rPr>
              <a:t>2. Define 2 Date type variables, use Date method today() &amp; </a:t>
            </a:r>
            <a:r>
              <a:rPr lang="en-IN" sz="1800" dirty="0" err="1">
                <a:latin typeface="Calibri" panose="020F0502020204030204" pitchFamily="34" charset="0"/>
                <a:ea typeface="Calibri" panose="020F0502020204030204" pitchFamily="34" charset="0"/>
                <a:cs typeface="Times New Roman" panose="02020603050405020304" pitchFamily="18" charset="0"/>
              </a:rPr>
              <a:t>addDays</a:t>
            </a:r>
            <a:r>
              <a:rPr lang="en-IN" sz="1800" dirty="0">
                <a:latin typeface="Calibri" panose="020F0502020204030204" pitchFamily="34" charset="0"/>
                <a:ea typeface="Calibri" panose="020F0502020204030204" pitchFamily="34" charset="0"/>
                <a:cs typeface="Times New Roman" panose="02020603050405020304" pitchFamily="18" charset="0"/>
              </a:rPr>
              <a:t>(30) to display the output</a:t>
            </a:r>
            <a:endParaRPr lang="en-IN" sz="1800" dirty="0"/>
          </a:p>
        </p:txBody>
      </p:sp>
      <p:pic>
        <p:nvPicPr>
          <p:cNvPr id="3" name="Content Placeholder 7">
            <a:extLst>
              <a:ext uri="{FF2B5EF4-FFF2-40B4-BE49-F238E27FC236}">
                <a16:creationId xmlns:a16="http://schemas.microsoft.com/office/drawing/2014/main" id="{8852EE23-6385-A688-93B6-F65D4F67A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724" y="2300143"/>
            <a:ext cx="5106988" cy="2752985"/>
          </a:xfrm>
          <a:prstGeom prst="rect">
            <a:avLst/>
          </a:prstGeom>
        </p:spPr>
      </p:pic>
      <p:sp>
        <p:nvSpPr>
          <p:cNvPr id="4" name="Text Placeholder 4">
            <a:extLst>
              <a:ext uri="{FF2B5EF4-FFF2-40B4-BE49-F238E27FC236}">
                <a16:creationId xmlns:a16="http://schemas.microsoft.com/office/drawing/2014/main" id="{92654823-8305-4B04-DD09-869D203DC3F0}"/>
              </a:ext>
            </a:extLst>
          </p:cNvPr>
          <p:cNvSpPr txBox="1">
            <a:spLocks/>
          </p:cNvSpPr>
          <p:nvPr/>
        </p:nvSpPr>
        <p:spPr>
          <a:xfrm>
            <a:off x="6172200" y="872523"/>
            <a:ext cx="5183188" cy="823912"/>
          </a:xfrm>
          <a:prstGeom prst="rect">
            <a:avLst/>
          </a:prstGeom>
        </p:spPr>
        <p:txBody>
          <a:bodyPr vert="horz" lIns="0" tIns="0" rIns="0" bIns="0" rtlCol="0" anchor="b">
            <a:normAutofit/>
          </a:bodyPr>
          <a:lstStyle>
            <a:defPPr>
              <a:defRPr lang="en-US"/>
            </a:defPPr>
            <a:lvl1pPr marL="0" algn="r" defTabSz="914400" rtl="0" eaLnBrk="1" fontAlgn="auto" latinLnBrk="0" hangingPunct="1">
              <a:spcBef>
                <a:spcPts val="0"/>
              </a:spcBef>
              <a:spcAft>
                <a:spcPts val="0"/>
              </a:spcAft>
              <a:defRPr sz="1100" kern="1200" spc="0" dirty="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1800" dirty="0">
                <a:latin typeface="Calibri" panose="020F0502020204030204" pitchFamily="34" charset="0"/>
                <a:ea typeface="Calibri" panose="020F0502020204030204" pitchFamily="34" charset="0"/>
                <a:cs typeface="Times New Roman" panose="02020603050405020304" pitchFamily="18" charset="0"/>
              </a:rPr>
              <a:t>3. Display the output of an Integer variable from string ‘10’ and then add 20 to it.</a:t>
            </a:r>
            <a:endParaRPr lang="en-IN" sz="1800" dirty="0"/>
          </a:p>
        </p:txBody>
      </p:sp>
      <p:pic>
        <p:nvPicPr>
          <p:cNvPr id="5" name="Content Placeholder 9">
            <a:extLst>
              <a:ext uri="{FF2B5EF4-FFF2-40B4-BE49-F238E27FC236}">
                <a16:creationId xmlns:a16="http://schemas.microsoft.com/office/drawing/2014/main" id="{09BF6E26-2D0B-416C-577C-59E459EFD5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12" y="2300825"/>
            <a:ext cx="5095875" cy="2752303"/>
          </a:xfrm>
          <a:prstGeom prst="rect">
            <a:avLst/>
          </a:prstGeom>
        </p:spPr>
      </p:pic>
    </p:spTree>
    <p:extLst>
      <p:ext uri="{BB962C8B-B14F-4D97-AF65-F5344CB8AC3E}">
        <p14:creationId xmlns:p14="http://schemas.microsoft.com/office/powerpoint/2010/main" val="1891831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2BC78B9-831B-1B9E-8234-A2A69A8F1DB7}"/>
              </a:ext>
            </a:extLst>
          </p:cNvPr>
          <p:cNvSpPr txBox="1">
            <a:spLocks/>
          </p:cNvSpPr>
          <p:nvPr/>
        </p:nvSpPr>
        <p:spPr>
          <a:xfrm>
            <a:off x="935038" y="941472"/>
            <a:ext cx="5157787" cy="823912"/>
          </a:xfrm>
          <a:prstGeom prst="rect">
            <a:avLst/>
          </a:prstGeom>
        </p:spPr>
        <p:txBody>
          <a:bodyPr>
            <a:normAutofit/>
          </a:bodyPr>
          <a:lst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IN" sz="1800" dirty="0">
                <a:latin typeface="Calibri" panose="020F0502020204030204" pitchFamily="34" charset="0"/>
                <a:ea typeface="Calibri" panose="020F0502020204030204" pitchFamily="34" charset="0"/>
                <a:cs typeface="Times New Roman" panose="02020603050405020304" pitchFamily="18" charset="0"/>
              </a:rPr>
              <a:t>4. Define a String Variable &amp; use string method length() to display the output</a:t>
            </a:r>
            <a:endParaRPr lang="en-IN" sz="1800" dirty="0"/>
          </a:p>
        </p:txBody>
      </p:sp>
      <p:pic>
        <p:nvPicPr>
          <p:cNvPr id="3" name="Content Placeholder 7">
            <a:extLst>
              <a:ext uri="{FF2B5EF4-FFF2-40B4-BE49-F238E27FC236}">
                <a16:creationId xmlns:a16="http://schemas.microsoft.com/office/drawing/2014/main" id="{8AD88FFA-5BD0-8BC5-6D37-2EC316137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36" y="2045857"/>
            <a:ext cx="5106988" cy="2766285"/>
          </a:xfrm>
          <a:prstGeom prst="rect">
            <a:avLst/>
          </a:prstGeom>
        </p:spPr>
      </p:pic>
      <p:sp>
        <p:nvSpPr>
          <p:cNvPr id="4" name="Text Placeholder 4">
            <a:extLst>
              <a:ext uri="{FF2B5EF4-FFF2-40B4-BE49-F238E27FC236}">
                <a16:creationId xmlns:a16="http://schemas.microsoft.com/office/drawing/2014/main" id="{274259B2-4EFB-3301-AB67-D39E082677AC}"/>
              </a:ext>
            </a:extLst>
          </p:cNvPr>
          <p:cNvSpPr txBox="1">
            <a:spLocks/>
          </p:cNvSpPr>
          <p:nvPr/>
        </p:nvSpPr>
        <p:spPr>
          <a:xfrm>
            <a:off x="6096000" y="701775"/>
            <a:ext cx="5183188" cy="823912"/>
          </a:xfrm>
          <a:prstGeom prst="rect">
            <a:avLst/>
          </a:prstGeom>
        </p:spPr>
        <p:txBody>
          <a:bodyPr vert="horz" lIns="0" tIns="0" rIns="0" bIns="0" rtlCol="0" anchor="b">
            <a:normAutofit/>
          </a:bodyPr>
          <a:lstStyle>
            <a:defPPr>
              <a:defRPr lang="en-US"/>
            </a:defPPr>
            <a:lvl1pPr marL="0" algn="r" defTabSz="914400" rtl="0" eaLnBrk="1" fontAlgn="auto" latinLnBrk="0" hangingPunct="1">
              <a:spcBef>
                <a:spcPts val="0"/>
              </a:spcBef>
              <a:spcAft>
                <a:spcPts val="0"/>
              </a:spcAft>
              <a:defRPr sz="1100" kern="1200" spc="0" dirty="0">
                <a:solidFill>
                  <a:schemeClr val="accent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1800" dirty="0">
                <a:latin typeface="Calibri" panose="020F0502020204030204" pitchFamily="34" charset="0"/>
                <a:ea typeface="Calibri" panose="020F0502020204030204" pitchFamily="34" charset="0"/>
                <a:cs typeface="Times New Roman" panose="02020603050405020304" pitchFamily="18" charset="0"/>
              </a:rPr>
              <a:t>5. Define a List of integer and display the output using add(), get(), set(), clear(), methods.</a:t>
            </a:r>
          </a:p>
        </p:txBody>
      </p:sp>
      <p:pic>
        <p:nvPicPr>
          <p:cNvPr id="5" name="Content Placeholder 9">
            <a:extLst>
              <a:ext uri="{FF2B5EF4-FFF2-40B4-BE49-F238E27FC236}">
                <a16:creationId xmlns:a16="http://schemas.microsoft.com/office/drawing/2014/main" id="{76117B22-34FF-32DE-3398-D5F064E5AE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2825" y="2055314"/>
            <a:ext cx="5095875" cy="2756828"/>
          </a:xfrm>
          <a:prstGeom prst="rect">
            <a:avLst/>
          </a:prstGeom>
        </p:spPr>
      </p:pic>
    </p:spTree>
    <p:extLst>
      <p:ext uri="{BB962C8B-B14F-4D97-AF65-F5344CB8AC3E}">
        <p14:creationId xmlns:p14="http://schemas.microsoft.com/office/powerpoint/2010/main" val="312278999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020B3-D1EB-BE03-D7EC-CBAC6AAD6530}"/>
              </a:ext>
            </a:extLst>
          </p:cNvPr>
          <p:cNvSpPr>
            <a:spLocks noGrp="1"/>
          </p:cNvSpPr>
          <p:nvPr>
            <p:ph type="title"/>
          </p:nvPr>
        </p:nvSpPr>
        <p:spPr>
          <a:xfrm>
            <a:off x="913795" y="609600"/>
            <a:ext cx="10353761" cy="1326321"/>
          </a:xfrm>
        </p:spPr>
        <p:txBody>
          <a:bodyPr>
            <a:noAutofit/>
          </a:bodyPr>
          <a:lstStyle/>
          <a:p>
            <a:r>
              <a:rPr lang="en-IN" sz="2400" dirty="0">
                <a:effectLst/>
                <a:latin typeface="Calibri" panose="020F0502020204030204" pitchFamily="34" charset="0"/>
                <a:ea typeface="Calibri" panose="020F0502020204030204" pitchFamily="34" charset="0"/>
                <a:cs typeface="Times New Roman" panose="02020603050405020304" pitchFamily="18" charset="0"/>
              </a:rPr>
              <a:t>Use Execute Anonymous to define and execute the following code to display the value of x = 0 to 9.</a:t>
            </a:r>
            <a:endParaRPr lang="en-IN" sz="2400" dirty="0"/>
          </a:p>
        </p:txBody>
      </p:sp>
      <p:pic>
        <p:nvPicPr>
          <p:cNvPr id="3" name="Content Placeholder 4">
            <a:extLst>
              <a:ext uri="{FF2B5EF4-FFF2-40B4-BE49-F238E27FC236}">
                <a16:creationId xmlns:a16="http://schemas.microsoft.com/office/drawing/2014/main" id="{86243E6E-F6BE-03DE-D842-08833584F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953" y="2095500"/>
            <a:ext cx="6842568" cy="3695700"/>
          </a:xfrm>
          <a:prstGeom prst="rect">
            <a:avLst/>
          </a:prstGeom>
        </p:spPr>
      </p:pic>
    </p:spTree>
    <p:extLst>
      <p:ext uri="{BB962C8B-B14F-4D97-AF65-F5344CB8AC3E}">
        <p14:creationId xmlns:p14="http://schemas.microsoft.com/office/powerpoint/2010/main" val="347675181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17770-F30B-DE97-18C4-0C7DB85C540E}"/>
              </a:ext>
            </a:extLst>
          </p:cNvPr>
          <p:cNvSpPr>
            <a:spLocks noGrp="1"/>
          </p:cNvSpPr>
          <p:nvPr>
            <p:ph type="title"/>
          </p:nvPr>
        </p:nvSpPr>
        <p:spPr>
          <a:xfrm>
            <a:off x="913795" y="609600"/>
            <a:ext cx="10353761" cy="1326321"/>
          </a:xfrm>
        </p:spPr>
        <p:txBody>
          <a:bodyPr>
            <a:noAutofit/>
          </a:bodyPr>
          <a:lstStyle/>
          <a:p>
            <a:pPr algn="l"/>
            <a:r>
              <a:rPr lang="en-IN" sz="2000" b="1" dirty="0">
                <a:effectLst/>
                <a:latin typeface="Calibri" panose="020F0502020204030204" pitchFamily="34" charset="0"/>
                <a:ea typeface="Calibri" panose="020F0502020204030204" pitchFamily="34" charset="0"/>
                <a:cs typeface="Times New Roman" panose="02020603050405020304" pitchFamily="18" charset="0"/>
              </a:rPr>
              <a:t> Exercise 3</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IN" sz="2000" dirty="0">
                <a:effectLst/>
                <a:latin typeface="Calibri" panose="020F0502020204030204" pitchFamily="34" charset="0"/>
                <a:ea typeface="Calibri" panose="020F0502020204030204" pitchFamily="34" charset="0"/>
                <a:cs typeface="Times New Roman" panose="02020603050405020304" pitchFamily="18" charset="0"/>
              </a:rPr>
              <a:t>Answer the following in True or False: </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IN" sz="2000" dirty="0">
                <a:effectLst/>
                <a:latin typeface="Calibri" panose="020F0502020204030204" pitchFamily="34" charset="0"/>
                <a:ea typeface="Calibri" panose="020F0502020204030204" pitchFamily="34" charset="0"/>
                <a:cs typeface="Times New Roman" panose="02020603050405020304" pitchFamily="18" charset="0"/>
              </a:rPr>
              <a:t>Integer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myunlucklyNumber</a:t>
            </a:r>
            <a:r>
              <a:rPr lang="en-IN" sz="2000" dirty="0">
                <a:effectLst/>
                <a:latin typeface="Calibri" panose="020F0502020204030204" pitchFamily="34" charset="0"/>
                <a:ea typeface="Calibri" panose="020F0502020204030204" pitchFamily="34" charset="0"/>
                <a:cs typeface="Times New Roman" panose="02020603050405020304" pitchFamily="18" charset="0"/>
              </a:rPr>
              <a:t> = 7;  Integer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myluckyNumber</a:t>
            </a:r>
            <a:r>
              <a:rPr lang="en-IN" sz="2000" dirty="0">
                <a:effectLst/>
                <a:latin typeface="Calibri" panose="020F0502020204030204" pitchFamily="34" charset="0"/>
                <a:ea typeface="Calibri" panose="020F0502020204030204" pitchFamily="34" charset="0"/>
                <a:cs typeface="Times New Roman" panose="02020603050405020304" pitchFamily="18" charset="0"/>
              </a:rPr>
              <a:t> = 15; </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IN" sz="2000" dirty="0" err="1">
                <a:effectLst/>
                <a:latin typeface="Calibri" panose="020F0502020204030204" pitchFamily="34" charset="0"/>
                <a:ea typeface="Calibri" panose="020F0502020204030204" pitchFamily="34" charset="0"/>
                <a:cs typeface="Times New Roman" panose="02020603050405020304" pitchFamily="18" charset="0"/>
              </a:rPr>
              <a:t>myluckyNumber</a:t>
            </a:r>
            <a:r>
              <a:rPr lang="en-IN" sz="2000" dirty="0">
                <a:effectLst/>
                <a:latin typeface="Calibri" panose="020F0502020204030204" pitchFamily="34" charset="0"/>
                <a:ea typeface="Calibri" panose="020F0502020204030204" pitchFamily="34" charset="0"/>
                <a:cs typeface="Times New Roman" panose="02020603050405020304" pitchFamily="18" charset="0"/>
              </a:rPr>
              <a:t> !=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myunlucklyNumber</a:t>
            </a:r>
            <a:r>
              <a:rPr lang="en-IN" sz="2000" dirty="0">
                <a:effectLst/>
                <a:latin typeface="Calibri" panose="020F0502020204030204" pitchFamily="34" charset="0"/>
                <a:ea typeface="Calibri" panose="020F0502020204030204" pitchFamily="34" charset="0"/>
                <a:cs typeface="Times New Roman" panose="02020603050405020304" pitchFamily="18" charset="0"/>
              </a:rPr>
              <a:t> + 8.</a:t>
            </a:r>
            <a:endParaRPr lang="en-IN" sz="2000" dirty="0"/>
          </a:p>
        </p:txBody>
      </p:sp>
      <p:pic>
        <p:nvPicPr>
          <p:cNvPr id="3" name="Content Placeholder 4">
            <a:extLst>
              <a:ext uri="{FF2B5EF4-FFF2-40B4-BE49-F238E27FC236}">
                <a16:creationId xmlns:a16="http://schemas.microsoft.com/office/drawing/2014/main" id="{26535F02-E743-D668-FA55-BE1F8D8B4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649" y="2095500"/>
            <a:ext cx="6851176" cy="3695700"/>
          </a:xfrm>
          <a:prstGeom prst="rect">
            <a:avLst/>
          </a:prstGeom>
        </p:spPr>
      </p:pic>
    </p:spTree>
    <p:extLst>
      <p:ext uri="{BB962C8B-B14F-4D97-AF65-F5344CB8AC3E}">
        <p14:creationId xmlns:p14="http://schemas.microsoft.com/office/powerpoint/2010/main" val="4476121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45434B-1AEE-5842-A5A9-61FEDB47F273}"/>
              </a:ext>
            </a:extLst>
          </p:cNvPr>
          <p:cNvSpPr>
            <a:spLocks noGrp="1"/>
          </p:cNvSpPr>
          <p:nvPr>
            <p:ph type="body" idx="11"/>
          </p:nvPr>
        </p:nvSpPr>
        <p:spPr/>
        <p:txBody>
          <a:bodyPr/>
          <a:lstStyle/>
          <a:p>
            <a:r>
              <a:rPr lang="en-US" dirty="0"/>
              <a:t> </a:t>
            </a:r>
          </a:p>
        </p:txBody>
      </p:sp>
      <p:sp>
        <p:nvSpPr>
          <p:cNvPr id="6" name="Title 1">
            <a:extLst>
              <a:ext uri="{FF2B5EF4-FFF2-40B4-BE49-F238E27FC236}">
                <a16:creationId xmlns:a16="http://schemas.microsoft.com/office/drawing/2014/main" id="{3BA0AEDD-EF26-6AD4-4EEB-E014E907D07D}"/>
              </a:ext>
            </a:extLst>
          </p:cNvPr>
          <p:cNvSpPr txBox="1">
            <a:spLocks/>
          </p:cNvSpPr>
          <p:nvPr/>
        </p:nvSpPr>
        <p:spPr bwMode="auto">
          <a:xfrm>
            <a:off x="571500" y="63504"/>
            <a:ext cx="8253547" cy="990119"/>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noAutofit/>
          </a:bodyPr>
          <a:lstStyle>
            <a:lvl1pPr algn="l" rtl="0" eaLnBrk="1" fontAlgn="base" hangingPunct="1">
              <a:lnSpc>
                <a:spcPct val="95000"/>
              </a:lnSpc>
              <a:spcBef>
                <a:spcPct val="0"/>
              </a:spcBef>
              <a:spcAft>
                <a:spcPct val="0"/>
              </a:spcAft>
              <a:defRPr lang="en-US" sz="3200" b="1" kern="1200" spc="0" dirty="0">
                <a:solidFill>
                  <a:schemeClr val="accent1"/>
                </a:solidFill>
                <a:latin typeface="Salesforce Sans" charset="0"/>
                <a:ea typeface="Salesforce Sans" charset="0"/>
                <a:cs typeface="Salesforce Sans"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r>
              <a:rPr lang="en-IN">
                <a:latin typeface="Times New Roman" panose="02020603050405020304" pitchFamily="18" charset="0"/>
                <a:cs typeface="Times New Roman" panose="02020603050405020304" pitchFamily="18" charset="0"/>
              </a:rPr>
              <a:t>Introduction to Salesforce</a:t>
            </a:r>
            <a:endParaRPr lang="en-IN" b="0"/>
          </a:p>
        </p:txBody>
      </p:sp>
      <p:sp>
        <p:nvSpPr>
          <p:cNvPr id="7" name="TextBox 6">
            <a:extLst>
              <a:ext uri="{FF2B5EF4-FFF2-40B4-BE49-F238E27FC236}">
                <a16:creationId xmlns:a16="http://schemas.microsoft.com/office/drawing/2014/main" id="{EB911CFB-B165-9999-EC0F-D6A54B069864}"/>
              </a:ext>
            </a:extLst>
          </p:cNvPr>
          <p:cNvSpPr txBox="1"/>
          <p:nvPr/>
        </p:nvSpPr>
        <p:spPr>
          <a:xfrm>
            <a:off x="491601" y="1563117"/>
            <a:ext cx="7924430" cy="2637710"/>
          </a:xfrm>
          <a:prstGeom prst="rect">
            <a:avLst/>
          </a:prstGeom>
          <a:noFill/>
        </p:spPr>
        <p:txBody>
          <a:bodyPr wrap="square">
            <a:spAutoFit/>
          </a:bodyPr>
          <a:lstStyle/>
          <a:p>
            <a:pPr marL="0" indent="0" algn="just">
              <a:lnSpc>
                <a:spcPct val="170000"/>
              </a:lnSpc>
              <a:buNone/>
            </a:pPr>
            <a:r>
              <a:rPr lang="en-US" sz="2000" i="0" dirty="0">
                <a:effectLst/>
                <a:latin typeface="Times New Roman" panose="02020603050405020304" pitchFamily="18" charset="0"/>
                <a:cs typeface="Times New Roman" panose="02020603050405020304" pitchFamily="18" charset="0"/>
              </a:rPr>
              <a:t>Salesforce is a cloud-based customer relationship management (CRM) platform that allows businesses to manage their customer relationships and sales processes. It provides a wide range of tools and features that enable businesses to streamline their sales processes, automate their workflows, and gain insights into their customer base.</a:t>
            </a:r>
          </a:p>
        </p:txBody>
      </p:sp>
    </p:spTree>
    <p:extLst>
      <p:ext uri="{BB962C8B-B14F-4D97-AF65-F5344CB8AC3E}">
        <p14:creationId xmlns:p14="http://schemas.microsoft.com/office/powerpoint/2010/main" val="34690097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51306-9BE6-999E-B420-A9CBF1115779}"/>
              </a:ext>
            </a:extLst>
          </p:cNvPr>
          <p:cNvSpPr>
            <a:spLocks noGrp="1"/>
          </p:cNvSpPr>
          <p:nvPr>
            <p:ph type="title"/>
          </p:nvPr>
        </p:nvSpPr>
        <p:spPr>
          <a:xfrm>
            <a:off x="913795" y="609600"/>
            <a:ext cx="10353761" cy="1326321"/>
          </a:xfrm>
        </p:spPr>
        <p:txBody>
          <a:bodyPr>
            <a:noAutofit/>
          </a:bodyPr>
          <a:lstStyle/>
          <a:p>
            <a:pPr algn="l"/>
            <a:r>
              <a:rPr lang="en-IN" sz="2000" b="1" dirty="0">
                <a:effectLst/>
                <a:latin typeface="Calibri" panose="020F0502020204030204" pitchFamily="34" charset="0"/>
                <a:ea typeface="Calibri" panose="020F0502020204030204" pitchFamily="34" charset="0"/>
                <a:cs typeface="Times New Roman" panose="02020603050405020304" pitchFamily="18" charset="0"/>
              </a:rPr>
              <a:t>Exercise 4</a:t>
            </a:r>
            <a:br>
              <a:rPr lang="en-IN" sz="1600" dirty="0">
                <a:effectLst/>
                <a:latin typeface="Calibri" panose="020F0502020204030204" pitchFamily="34" charset="0"/>
                <a:ea typeface="Calibri" panose="020F0502020204030204" pitchFamily="34" charset="0"/>
                <a:cs typeface="Times New Roman" panose="02020603050405020304" pitchFamily="18" charset="0"/>
              </a:rPr>
            </a:br>
            <a:r>
              <a:rPr lang="en-IN" sz="1600" dirty="0">
                <a:effectLst/>
                <a:latin typeface="Calibri" panose="020F0502020204030204" pitchFamily="34" charset="0"/>
                <a:ea typeface="Calibri" panose="020F0502020204030204" pitchFamily="34" charset="0"/>
                <a:cs typeface="Times New Roman" panose="02020603050405020304" pitchFamily="18" charset="0"/>
              </a:rPr>
              <a:t>Answer the following in True Or False: </a:t>
            </a:r>
            <a:br>
              <a:rPr lang="en-IN" sz="1600" dirty="0">
                <a:effectLst/>
                <a:latin typeface="Calibri" panose="020F0502020204030204" pitchFamily="34" charset="0"/>
                <a:ea typeface="Calibri" panose="020F0502020204030204" pitchFamily="34" charset="0"/>
                <a:cs typeface="Times New Roman" panose="02020603050405020304" pitchFamily="18" charset="0"/>
              </a:rPr>
            </a:br>
            <a:r>
              <a:rPr lang="en-IN" sz="1600" dirty="0">
                <a:effectLst/>
                <a:latin typeface="Calibri" panose="020F0502020204030204" pitchFamily="34" charset="0"/>
                <a:ea typeface="Calibri" panose="020F0502020204030204" pitchFamily="34" charset="0"/>
                <a:cs typeface="Times New Roman" panose="02020603050405020304" pitchFamily="18" charset="0"/>
              </a:rPr>
              <a:t>Boolean isFalse = false; </a:t>
            </a:r>
            <a:br>
              <a:rPr lang="en-IN" sz="1600" dirty="0">
                <a:effectLst/>
                <a:latin typeface="Calibri" panose="020F0502020204030204" pitchFamily="34" charset="0"/>
                <a:ea typeface="Calibri" panose="020F0502020204030204" pitchFamily="34" charset="0"/>
                <a:cs typeface="Times New Roman" panose="02020603050405020304" pitchFamily="18" charset="0"/>
              </a:rPr>
            </a:br>
            <a:r>
              <a:rPr lang="en-IN" sz="1600" dirty="0">
                <a:effectLst/>
                <a:latin typeface="Times New Roman" panose="02020603050405020304" pitchFamily="18" charset="0"/>
                <a:ea typeface="Times New Roman" panose="02020603050405020304" pitchFamily="18" charset="0"/>
              </a:rPr>
              <a:t>Boolean isTrue = True;   </a:t>
            </a:r>
            <a:br>
              <a:rPr lang="en-IN" sz="1600" dirty="0">
                <a:effectLst/>
                <a:latin typeface="Times New Roman" panose="02020603050405020304" pitchFamily="18" charset="0"/>
                <a:ea typeface="Times New Roman" panose="02020603050405020304" pitchFamily="18" charset="0"/>
              </a:rPr>
            </a:br>
            <a:r>
              <a:rPr lang="en-IN" sz="1600" dirty="0">
                <a:effectLst/>
                <a:latin typeface="Times New Roman" panose="02020603050405020304" pitchFamily="18" charset="0"/>
                <a:ea typeface="Times New Roman" panose="02020603050405020304" pitchFamily="18" charset="0"/>
              </a:rPr>
              <a:t>isTrue || isFalse</a:t>
            </a:r>
            <a:br>
              <a:rPr lang="en-IN" sz="1600" dirty="0">
                <a:effectLst/>
                <a:latin typeface="Arial" panose="020B0604020202020204" pitchFamily="34" charset="0"/>
                <a:ea typeface="Arial" panose="020B0604020202020204" pitchFamily="34" charset="0"/>
              </a:rPr>
            </a:br>
            <a:r>
              <a:rPr lang="en-IN" sz="2400" dirty="0">
                <a:effectLst/>
                <a:latin typeface="Calibri" panose="020F0502020204030204" pitchFamily="34" charset="0"/>
                <a:ea typeface="Calibri" panose="020F0502020204030204" pitchFamily="34" charset="0"/>
                <a:cs typeface="Times New Roman" panose="02020603050405020304" pitchFamily="18" charset="0"/>
              </a:rPr>
              <a:t>Boolean isTrue = true;</a:t>
            </a:r>
            <a:endParaRPr lang="en-IN" sz="1600" dirty="0"/>
          </a:p>
        </p:txBody>
      </p:sp>
      <p:pic>
        <p:nvPicPr>
          <p:cNvPr id="3" name="Content Placeholder 4">
            <a:extLst>
              <a:ext uri="{FF2B5EF4-FFF2-40B4-BE49-F238E27FC236}">
                <a16:creationId xmlns:a16="http://schemas.microsoft.com/office/drawing/2014/main" id="{91CB092A-CD2A-3100-06D0-50F3B223F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863" y="2095500"/>
            <a:ext cx="6824749" cy="3695700"/>
          </a:xfrm>
          <a:prstGeom prst="rect">
            <a:avLst/>
          </a:prstGeom>
        </p:spPr>
      </p:pic>
    </p:spTree>
    <p:extLst>
      <p:ext uri="{BB962C8B-B14F-4D97-AF65-F5344CB8AC3E}">
        <p14:creationId xmlns:p14="http://schemas.microsoft.com/office/powerpoint/2010/main" val="35075304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E619-DD9A-4172-62F9-843D557D7D66}"/>
              </a:ext>
            </a:extLst>
          </p:cNvPr>
          <p:cNvSpPr>
            <a:spLocks noGrp="1"/>
          </p:cNvSpPr>
          <p:nvPr>
            <p:ph type="title"/>
          </p:nvPr>
        </p:nvSpPr>
        <p:spPr>
          <a:xfrm>
            <a:off x="913795" y="609600"/>
            <a:ext cx="10353761" cy="1326321"/>
          </a:xfrm>
        </p:spPr>
        <p:txBody>
          <a:bodyPr>
            <a:noAutofit/>
          </a:bodyPr>
          <a:lstStyle/>
          <a:p>
            <a:pPr algn="l"/>
            <a:r>
              <a:rPr lang="en-IN" sz="1800" b="1" dirty="0">
                <a:effectLst/>
                <a:latin typeface="Calibri" panose="020F0502020204030204" pitchFamily="34" charset="0"/>
                <a:ea typeface="Calibri" panose="020F0502020204030204" pitchFamily="34" charset="0"/>
                <a:cs typeface="Times New Roman" panose="02020603050405020304" pitchFamily="18" charset="0"/>
              </a:rPr>
              <a:t>Exercise 5</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effectLst/>
                <a:latin typeface="Calibri" panose="020F0502020204030204" pitchFamily="34" charset="0"/>
                <a:ea typeface="Calibri" panose="020F0502020204030204" pitchFamily="34" charset="0"/>
                <a:cs typeface="Times New Roman" panose="02020603050405020304" pitchFamily="18" charset="0"/>
              </a:rPr>
              <a:t>Answer the following in True Or False: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effectLst/>
                <a:latin typeface="Calibri" panose="020F0502020204030204" pitchFamily="34" charset="0"/>
                <a:ea typeface="Calibri" panose="020F0502020204030204" pitchFamily="34" charset="0"/>
                <a:cs typeface="Times New Roman" panose="02020603050405020304" pitchFamily="18" charset="0"/>
              </a:rPr>
              <a:t>Date tomorrow =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Date.today</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addDays</a:t>
            </a:r>
            <a:r>
              <a:rPr lang="en-IN" sz="1800" dirty="0">
                <a:effectLst/>
                <a:latin typeface="Calibri" panose="020F0502020204030204" pitchFamily="34" charset="0"/>
                <a:ea typeface="Calibri" panose="020F0502020204030204" pitchFamily="34" charset="0"/>
                <a:cs typeface="Times New Roman" panose="02020603050405020304" pitchFamily="18" charset="0"/>
              </a:rPr>
              <a:t>(1);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effectLst/>
                <a:latin typeface="Calibri" panose="020F0502020204030204" pitchFamily="34" charset="0"/>
                <a:ea typeface="Calibri" panose="020F0502020204030204" pitchFamily="34" charset="0"/>
                <a:cs typeface="Times New Roman" panose="02020603050405020304" pitchFamily="18" charset="0"/>
              </a:rPr>
              <a:t>Date today =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Date.today</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effectLst/>
                <a:latin typeface="Calibri" panose="020F0502020204030204" pitchFamily="34" charset="0"/>
                <a:ea typeface="Calibri" panose="020F0502020204030204" pitchFamily="34" charset="0"/>
                <a:cs typeface="Times New Roman" panose="02020603050405020304" pitchFamily="18" charset="0"/>
              </a:rPr>
              <a:t>today != tomorrow</a:t>
            </a:r>
            <a:endParaRPr lang="en-IN" sz="1800" dirty="0"/>
          </a:p>
        </p:txBody>
      </p:sp>
      <p:pic>
        <p:nvPicPr>
          <p:cNvPr id="3" name="Content Placeholder 4">
            <a:extLst>
              <a:ext uri="{FF2B5EF4-FFF2-40B4-BE49-F238E27FC236}">
                <a16:creationId xmlns:a16="http://schemas.microsoft.com/office/drawing/2014/main" id="{339D3894-5A9E-01F1-31D0-BF255E371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809" y="2095500"/>
            <a:ext cx="6828856" cy="3695700"/>
          </a:xfrm>
          <a:prstGeom prst="rect">
            <a:avLst/>
          </a:prstGeom>
        </p:spPr>
      </p:pic>
    </p:spTree>
    <p:extLst>
      <p:ext uri="{BB962C8B-B14F-4D97-AF65-F5344CB8AC3E}">
        <p14:creationId xmlns:p14="http://schemas.microsoft.com/office/powerpoint/2010/main" val="39006301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A587F-5E8F-B24E-70EA-8B50C23E6764}"/>
              </a:ext>
            </a:extLst>
          </p:cNvPr>
          <p:cNvSpPr>
            <a:spLocks noGrp="1"/>
          </p:cNvSpPr>
          <p:nvPr>
            <p:ph type="title"/>
          </p:nvPr>
        </p:nvSpPr>
        <p:spPr>
          <a:xfrm>
            <a:off x="913795" y="609600"/>
            <a:ext cx="10353761" cy="1326321"/>
          </a:xfrm>
        </p:spPr>
        <p:txBody>
          <a:bodyPr>
            <a:noAutofit/>
          </a:bodyPr>
          <a:lstStyle/>
          <a:p>
            <a:r>
              <a:rPr lang="en-IN" sz="2000" b="1" dirty="0">
                <a:effectLst/>
                <a:latin typeface="Calibri" panose="020F0502020204030204" pitchFamily="34" charset="0"/>
                <a:ea typeface="Calibri" panose="020F0502020204030204" pitchFamily="34" charset="0"/>
                <a:cs typeface="Times New Roman" panose="02020603050405020304" pitchFamily="18" charset="0"/>
              </a:rPr>
              <a:t>Exercise 6</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IN" sz="2000" dirty="0">
                <a:effectLst/>
                <a:latin typeface="Calibri" panose="020F0502020204030204" pitchFamily="34" charset="0"/>
                <a:ea typeface="Calibri" panose="020F0502020204030204" pitchFamily="34" charset="0"/>
                <a:cs typeface="Times New Roman" panose="02020603050405020304" pitchFamily="18" charset="0"/>
              </a:rPr>
              <a:t>Write a program and execute to demo the use of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If..else</a:t>
            </a:r>
            <a:r>
              <a:rPr lang="en-IN" sz="2000" dirty="0">
                <a:effectLst/>
                <a:latin typeface="Calibri" panose="020F0502020204030204" pitchFamily="34" charset="0"/>
                <a:ea typeface="Calibri" panose="020F0502020204030204" pitchFamily="34" charset="0"/>
                <a:cs typeface="Times New Roman" panose="02020603050405020304" pitchFamily="18" charset="0"/>
              </a:rPr>
              <a:t> if...else”</a:t>
            </a:r>
            <a:endParaRPr lang="en-IN" sz="2000" dirty="0"/>
          </a:p>
        </p:txBody>
      </p:sp>
      <p:pic>
        <p:nvPicPr>
          <p:cNvPr id="3" name="Content Placeholder 4">
            <a:extLst>
              <a:ext uri="{FF2B5EF4-FFF2-40B4-BE49-F238E27FC236}">
                <a16:creationId xmlns:a16="http://schemas.microsoft.com/office/drawing/2014/main" id="{61F71B72-27C9-74D1-7BFB-2E73751A2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766" y="2095500"/>
            <a:ext cx="6812943" cy="3695700"/>
          </a:xfrm>
          <a:prstGeom prst="rect">
            <a:avLst/>
          </a:prstGeom>
        </p:spPr>
      </p:pic>
    </p:spTree>
    <p:extLst>
      <p:ext uri="{BB962C8B-B14F-4D97-AF65-F5344CB8AC3E}">
        <p14:creationId xmlns:p14="http://schemas.microsoft.com/office/powerpoint/2010/main" val="10137191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4F05-3CFD-8D22-C4F7-635A52BA8FBF}"/>
              </a:ext>
            </a:extLst>
          </p:cNvPr>
          <p:cNvSpPr>
            <a:spLocks noGrp="1"/>
          </p:cNvSpPr>
          <p:nvPr>
            <p:ph type="title"/>
          </p:nvPr>
        </p:nvSpPr>
        <p:spPr>
          <a:xfrm>
            <a:off x="913795" y="609600"/>
            <a:ext cx="10353761" cy="1326321"/>
          </a:xfrm>
        </p:spPr>
        <p:txBody>
          <a:bodyPr>
            <a:noAutofit/>
          </a:bodyPr>
          <a:lstStyle/>
          <a:p>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Exercise 7</a:t>
            </a:r>
            <a:b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b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Write a program to execute and demo the use of “Apex – for Loop”</a:t>
            </a:r>
            <a:endParaRPr lang="en-IN" sz="2800" dirty="0">
              <a:latin typeface="Times New Roman" panose="02020603050405020304" pitchFamily="18" charset="0"/>
              <a:cs typeface="Times New Roman" panose="02020603050405020304" pitchFamily="18" charset="0"/>
            </a:endParaRPr>
          </a:p>
        </p:txBody>
      </p:sp>
      <p:pic>
        <p:nvPicPr>
          <p:cNvPr id="3" name="Content Placeholder 5">
            <a:extLst>
              <a:ext uri="{FF2B5EF4-FFF2-40B4-BE49-F238E27FC236}">
                <a16:creationId xmlns:a16="http://schemas.microsoft.com/office/drawing/2014/main" id="{C6521903-FE63-E1E2-3AA0-B19DEC647260}"/>
              </a:ext>
            </a:extLst>
          </p:cNvPr>
          <p:cNvPicPr>
            <a:picLocks noChangeAspect="1"/>
          </p:cNvPicPr>
          <p:nvPr/>
        </p:nvPicPr>
        <p:blipFill>
          <a:blip r:embed="rId3"/>
          <a:srcRect/>
          <a:stretch/>
        </p:blipFill>
        <p:spPr>
          <a:xfrm>
            <a:off x="914400" y="2588578"/>
            <a:ext cx="5105400" cy="2701607"/>
          </a:xfrm>
          <a:prstGeom prst="rect">
            <a:avLst/>
          </a:prstGeom>
        </p:spPr>
      </p:pic>
      <p:pic>
        <p:nvPicPr>
          <p:cNvPr id="4" name="Content Placeholder 7">
            <a:extLst>
              <a:ext uri="{FF2B5EF4-FFF2-40B4-BE49-F238E27FC236}">
                <a16:creationId xmlns:a16="http://schemas.microsoft.com/office/drawing/2014/main" id="{1DF6A030-FDDE-2CCF-2280-94AD670D46CF}"/>
              </a:ext>
            </a:extLst>
          </p:cNvPr>
          <p:cNvPicPr>
            <a:picLocks noChangeAspect="1"/>
          </p:cNvPicPr>
          <p:nvPr/>
        </p:nvPicPr>
        <p:blipFill>
          <a:blip r:embed="rId4"/>
          <a:srcRect/>
          <a:stretch/>
        </p:blipFill>
        <p:spPr>
          <a:xfrm>
            <a:off x="6173788" y="2588080"/>
            <a:ext cx="5094287" cy="2702603"/>
          </a:xfrm>
          <a:prstGeom prst="rect">
            <a:avLst/>
          </a:prstGeom>
        </p:spPr>
      </p:pic>
    </p:spTree>
    <p:extLst>
      <p:ext uri="{BB962C8B-B14F-4D97-AF65-F5344CB8AC3E}">
        <p14:creationId xmlns:p14="http://schemas.microsoft.com/office/powerpoint/2010/main" val="22149355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8CCB1-629F-6FE4-D4EF-260DA4A0BB73}"/>
              </a:ext>
            </a:extLst>
          </p:cNvPr>
          <p:cNvSpPr>
            <a:spLocks noGrp="1"/>
          </p:cNvSpPr>
          <p:nvPr>
            <p:ph type="title"/>
          </p:nvPr>
        </p:nvSpPr>
        <p:spPr>
          <a:xfrm>
            <a:off x="913795" y="609600"/>
            <a:ext cx="10353761" cy="1326321"/>
          </a:xfrm>
        </p:spPr>
        <p:txBody>
          <a:bodyPr>
            <a:noAutofit/>
          </a:bodyPr>
          <a:lstStyle/>
          <a:p>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Exercise 8 </a:t>
            </a:r>
            <a:b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b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Write a Class to demo the use of Constants in Apex</a:t>
            </a:r>
            <a:endParaRPr lang="en-IN" sz="2800" dirty="0">
              <a:latin typeface="Times New Roman" panose="02020603050405020304" pitchFamily="18" charset="0"/>
              <a:cs typeface="Times New Roman" panose="02020603050405020304" pitchFamily="18" charset="0"/>
            </a:endParaRPr>
          </a:p>
        </p:txBody>
      </p:sp>
      <p:pic>
        <p:nvPicPr>
          <p:cNvPr id="3" name="Content Placeholder 5">
            <a:extLst>
              <a:ext uri="{FF2B5EF4-FFF2-40B4-BE49-F238E27FC236}">
                <a16:creationId xmlns:a16="http://schemas.microsoft.com/office/drawing/2014/main" id="{F82B3D33-0880-4A60-DCC0-F58536D62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561987"/>
            <a:ext cx="5105400" cy="2754788"/>
          </a:xfrm>
          <a:prstGeom prst="rect">
            <a:avLst/>
          </a:prstGeom>
        </p:spPr>
      </p:pic>
      <p:pic>
        <p:nvPicPr>
          <p:cNvPr id="4" name="Content Placeholder 7">
            <a:extLst>
              <a:ext uri="{FF2B5EF4-FFF2-40B4-BE49-F238E27FC236}">
                <a16:creationId xmlns:a16="http://schemas.microsoft.com/office/drawing/2014/main" id="{424CC403-F1B1-B23C-FCA4-9E69462EB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3788" y="2567536"/>
            <a:ext cx="5094287" cy="2743690"/>
          </a:xfrm>
          <a:prstGeom prst="rect">
            <a:avLst/>
          </a:prstGeom>
        </p:spPr>
      </p:pic>
    </p:spTree>
    <p:extLst>
      <p:ext uri="{BB962C8B-B14F-4D97-AF65-F5344CB8AC3E}">
        <p14:creationId xmlns:p14="http://schemas.microsoft.com/office/powerpoint/2010/main" val="38838889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FB5F-F0EA-96D8-EB84-5BDA6CCBD778}"/>
              </a:ext>
            </a:extLst>
          </p:cNvPr>
          <p:cNvSpPr>
            <a:spLocks noGrp="1"/>
          </p:cNvSpPr>
          <p:nvPr>
            <p:ph type="title"/>
          </p:nvPr>
        </p:nvSpPr>
        <p:spPr>
          <a:xfrm>
            <a:off x="913795" y="607106"/>
            <a:ext cx="10353761" cy="990875"/>
          </a:xfrm>
        </p:spPr>
        <p:txBody>
          <a:bodyPr>
            <a:noAutofit/>
          </a:bodyPr>
          <a:lstStyle/>
          <a:p>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Exercise 9</a:t>
            </a:r>
            <a:b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b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Write a Class to demo the use of Interface in Apex</a:t>
            </a:r>
            <a:endParaRPr lang="en-IN" sz="2800" dirty="0">
              <a:latin typeface="Times New Roman" panose="02020603050405020304" pitchFamily="18" charset="0"/>
              <a:cs typeface="Times New Roman" panose="02020603050405020304" pitchFamily="18" charset="0"/>
            </a:endParaRPr>
          </a:p>
        </p:txBody>
      </p:sp>
      <p:pic>
        <p:nvPicPr>
          <p:cNvPr id="3" name="Content Placeholder 5">
            <a:extLst>
              <a:ext uri="{FF2B5EF4-FFF2-40B4-BE49-F238E27FC236}">
                <a16:creationId xmlns:a16="http://schemas.microsoft.com/office/drawing/2014/main" id="{E15D64B0-C6F6-252D-9A1C-161E39ED6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5554" y="1811045"/>
            <a:ext cx="7791332" cy="4168579"/>
          </a:xfrm>
          <a:prstGeom prst="rect">
            <a:avLst/>
          </a:prstGeom>
        </p:spPr>
      </p:pic>
    </p:spTree>
    <p:extLst>
      <p:ext uri="{BB962C8B-B14F-4D97-AF65-F5344CB8AC3E}">
        <p14:creationId xmlns:p14="http://schemas.microsoft.com/office/powerpoint/2010/main" val="81655162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2C11C8-BBDA-6281-0724-6FE5648ACA25}"/>
              </a:ext>
            </a:extLst>
          </p:cNvPr>
          <p:cNvSpPr>
            <a:spLocks noGrp="1"/>
          </p:cNvSpPr>
          <p:nvPr>
            <p:ph type="title"/>
          </p:nvPr>
        </p:nvSpPr>
        <p:spPr>
          <a:xfrm>
            <a:off x="913795" y="609600"/>
            <a:ext cx="10353761" cy="1326321"/>
          </a:xfrm>
        </p:spPr>
        <p:txBody>
          <a:bodyPr>
            <a:noAutofit/>
          </a:bodyPr>
          <a:lstStyle/>
          <a:p>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Exercise 10</a:t>
            </a:r>
            <a:br>
              <a:rPr lang="en-IN" sz="2400" u="sng" dirty="0">
                <a:effectLst/>
                <a:latin typeface="Times New Roman" panose="02020603050405020304" pitchFamily="18" charset="0"/>
                <a:ea typeface="Calibri" panose="020F0502020204030204" pitchFamily="34" charset="0"/>
                <a:cs typeface="Times New Roman" panose="02020603050405020304" pitchFamily="18" charset="0"/>
              </a:rPr>
            </a:b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Demo on DML Insert Operation Using Database methods </a:t>
            </a:r>
            <a:br>
              <a:rPr lang="en-IN" sz="2400" dirty="0">
                <a:effectLst/>
                <a:latin typeface="Times New Roman" panose="02020603050405020304" pitchFamily="18" charset="0"/>
                <a:ea typeface="Calibri" panose="020F0502020204030204" pitchFamily="34" charset="0"/>
                <a:cs typeface="Times New Roman" panose="02020603050405020304" pitchFamily="18" charset="0"/>
              </a:rPr>
            </a:b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1.Insert a Customer Record First using simple DML Statement</a:t>
            </a:r>
            <a:endParaRPr lang="en-IN" sz="2400" dirty="0">
              <a:latin typeface="Times New Roman" panose="02020603050405020304" pitchFamily="18" charset="0"/>
              <a:cs typeface="Times New Roman" panose="02020603050405020304" pitchFamily="18" charset="0"/>
            </a:endParaRPr>
          </a:p>
        </p:txBody>
      </p:sp>
      <p:pic>
        <p:nvPicPr>
          <p:cNvPr id="5" name="Content Placeholder 5">
            <a:extLst>
              <a:ext uri="{FF2B5EF4-FFF2-40B4-BE49-F238E27FC236}">
                <a16:creationId xmlns:a16="http://schemas.microsoft.com/office/drawing/2014/main" id="{ABCBE89D-1D3F-E7F1-B8FB-412A1AB7D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560950"/>
            <a:ext cx="5105400" cy="2756862"/>
          </a:xfrm>
          <a:prstGeom prst="rect">
            <a:avLst/>
          </a:prstGeom>
        </p:spPr>
      </p:pic>
      <p:pic>
        <p:nvPicPr>
          <p:cNvPr id="6" name="Content Placeholder 7">
            <a:extLst>
              <a:ext uri="{FF2B5EF4-FFF2-40B4-BE49-F238E27FC236}">
                <a16:creationId xmlns:a16="http://schemas.microsoft.com/office/drawing/2014/main" id="{E2E48D89-E476-7D2F-87E8-9988E71627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3788" y="2563659"/>
            <a:ext cx="5094287" cy="2751445"/>
          </a:xfrm>
          <a:prstGeom prst="rect">
            <a:avLst/>
          </a:prstGeom>
        </p:spPr>
      </p:pic>
    </p:spTree>
    <p:extLst>
      <p:ext uri="{BB962C8B-B14F-4D97-AF65-F5344CB8AC3E}">
        <p14:creationId xmlns:p14="http://schemas.microsoft.com/office/powerpoint/2010/main" val="380687520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747DF-2D4D-7394-EAFA-E6DFE6E9A15C}"/>
              </a:ext>
            </a:extLst>
          </p:cNvPr>
          <p:cNvSpPr>
            <a:spLocks noGrp="1"/>
          </p:cNvSpPr>
          <p:nvPr>
            <p:ph type="title"/>
          </p:nvPr>
        </p:nvSpPr>
        <p:spPr>
          <a:xfrm>
            <a:off x="913795" y="609600"/>
            <a:ext cx="10353761" cy="1326321"/>
          </a:xfrm>
        </p:spPr>
        <p:txBody>
          <a:bodyPr>
            <a:normAutofit/>
          </a:bodyPr>
          <a:lstStyle/>
          <a:p>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2. Insert Billing record using Database methods. Here use record id to insert customer</a:t>
            </a:r>
            <a:endParaRPr lang="en-IN" sz="2400" dirty="0">
              <a:latin typeface="Times New Roman" panose="02020603050405020304" pitchFamily="18" charset="0"/>
              <a:cs typeface="Times New Roman" panose="02020603050405020304" pitchFamily="18" charset="0"/>
            </a:endParaRPr>
          </a:p>
        </p:txBody>
      </p:sp>
      <p:pic>
        <p:nvPicPr>
          <p:cNvPr id="3" name="Content Placeholder 5">
            <a:extLst>
              <a:ext uri="{FF2B5EF4-FFF2-40B4-BE49-F238E27FC236}">
                <a16:creationId xmlns:a16="http://schemas.microsoft.com/office/drawing/2014/main" id="{7918FE11-CEBF-CAD7-1031-9FEB87300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587248"/>
            <a:ext cx="5105400" cy="2704266"/>
          </a:xfrm>
          <a:prstGeom prst="rect">
            <a:avLst/>
          </a:prstGeom>
        </p:spPr>
      </p:pic>
      <p:pic>
        <p:nvPicPr>
          <p:cNvPr id="4" name="Content Placeholder 7">
            <a:extLst>
              <a:ext uri="{FF2B5EF4-FFF2-40B4-BE49-F238E27FC236}">
                <a16:creationId xmlns:a16="http://schemas.microsoft.com/office/drawing/2014/main" id="{B9921956-7831-5D05-0EA8-8B824FE312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3788" y="2564563"/>
            <a:ext cx="5094287" cy="2749636"/>
          </a:xfrm>
          <a:prstGeom prst="rect">
            <a:avLst/>
          </a:prstGeom>
        </p:spPr>
      </p:pic>
    </p:spTree>
    <p:extLst>
      <p:ext uri="{BB962C8B-B14F-4D97-AF65-F5344CB8AC3E}">
        <p14:creationId xmlns:p14="http://schemas.microsoft.com/office/powerpoint/2010/main" val="405690030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581C-1A36-4B80-97D0-61705424D1AB}"/>
              </a:ext>
            </a:extLst>
          </p:cNvPr>
          <p:cNvSpPr>
            <a:spLocks noGrp="1"/>
          </p:cNvSpPr>
          <p:nvPr>
            <p:ph type="title"/>
          </p:nvPr>
        </p:nvSpPr>
        <p:spPr>
          <a:xfrm>
            <a:off x="913795" y="609600"/>
            <a:ext cx="10353761" cy="1326321"/>
          </a:xfrm>
        </p:spPr>
        <p:txBody>
          <a:bodyPr>
            <a:noAutofit/>
          </a:bodyPr>
          <a:lstStyle/>
          <a:p>
            <a:pPr algn="l"/>
            <a:r>
              <a:rPr lang="en-IN" sz="1800" b="1" dirty="0">
                <a:effectLst/>
                <a:latin typeface="Calibri" panose="020F0502020204030204" pitchFamily="34" charset="0"/>
                <a:ea typeface="Calibri" panose="020F0502020204030204" pitchFamily="34" charset="0"/>
                <a:cs typeface="Calibri" panose="020F0502020204030204" pitchFamily="34" charset="0"/>
              </a:rPr>
              <a:t>Exercise 11</a:t>
            </a:r>
            <a:br>
              <a:rPr lang="en-IN" sz="1800" b="1" dirty="0">
                <a:effectLst/>
                <a:ea typeface="Calibri" panose="020F0502020204030204" pitchFamily="34" charset="0"/>
                <a:cs typeface="Times New Roman" panose="02020603050405020304" pitchFamily="18" charset="0"/>
              </a:rPr>
            </a:br>
            <a:r>
              <a:rPr lang="en-IN" sz="1800" b="1" dirty="0">
                <a:effectLst/>
                <a:ea typeface="Calibri" panose="020F0502020204030204" pitchFamily="34" charset="0"/>
                <a:cs typeface="Times New Roman" panose="02020603050405020304" pitchFamily="18" charset="0"/>
              </a:rPr>
              <a:t>Write and execute SOQL queries from Developer Console</a:t>
            </a:r>
            <a:br>
              <a:rPr lang="en-IN" sz="1800" b="1" dirty="0">
                <a:effectLst/>
                <a:ea typeface="Calibri" panose="020F0502020204030204" pitchFamily="34" charset="0"/>
                <a:cs typeface="Times New Roman" panose="02020603050405020304" pitchFamily="18" charset="0"/>
              </a:rPr>
            </a:br>
            <a:r>
              <a:rPr lang="en-IN" sz="1800" b="1" dirty="0">
                <a:effectLst/>
                <a:ea typeface="Calibri" panose="020F0502020204030204" pitchFamily="34" charset="0"/>
                <a:cs typeface="Times New Roman" panose="02020603050405020304" pitchFamily="18" charset="0"/>
              </a:rPr>
              <a:t>Display ID, Amount, Stage, Account Name, Account Industry, Account Website From Opportunity </a:t>
            </a:r>
            <a:br>
              <a:rPr lang="en-IN" sz="1800" b="1" dirty="0">
                <a:effectLst/>
                <a:ea typeface="Calibri" panose="020F0502020204030204" pitchFamily="34" charset="0"/>
                <a:cs typeface="Times New Roman" panose="02020603050405020304" pitchFamily="18" charset="0"/>
              </a:rPr>
            </a:br>
            <a:r>
              <a:rPr lang="en-IN" sz="1800" b="1" dirty="0">
                <a:effectLst/>
                <a:ea typeface="Calibri" panose="020F0502020204030204" pitchFamily="34" charset="0"/>
                <a:cs typeface="Times New Roman" panose="02020603050405020304" pitchFamily="18" charset="0"/>
              </a:rPr>
              <a:t>AND “Account Annual Revenue &gt; 5000”</a:t>
            </a:r>
            <a:br>
              <a:rPr lang="en-IN" sz="1800" b="1" dirty="0">
                <a:effectLst/>
                <a:ea typeface="Calibri" panose="020F0502020204030204" pitchFamily="34" charset="0"/>
                <a:cs typeface="Times New Roman" panose="02020603050405020304" pitchFamily="18" charset="0"/>
              </a:rPr>
            </a:br>
            <a:r>
              <a:rPr lang="en-IN" sz="1800" b="1" dirty="0">
                <a:effectLst/>
                <a:ea typeface="Calibri" panose="020F0502020204030204" pitchFamily="34" charset="0"/>
                <a:cs typeface="Times New Roman" panose="02020603050405020304" pitchFamily="18" charset="0"/>
              </a:rPr>
              <a:t>Add a Where Clause “Account Industry = Energy”</a:t>
            </a:r>
            <a:endParaRPr lang="en-IN" sz="1800" dirty="0"/>
          </a:p>
        </p:txBody>
      </p:sp>
      <p:pic>
        <p:nvPicPr>
          <p:cNvPr id="3" name="Content Placeholder 5">
            <a:extLst>
              <a:ext uri="{FF2B5EF4-FFF2-40B4-BE49-F238E27FC236}">
                <a16:creationId xmlns:a16="http://schemas.microsoft.com/office/drawing/2014/main" id="{4DAF58F3-2770-DD14-A068-AB68FCDE7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2432" y="2334414"/>
            <a:ext cx="7861955" cy="4246273"/>
          </a:xfrm>
          <a:prstGeom prst="rect">
            <a:avLst/>
          </a:prstGeom>
        </p:spPr>
      </p:pic>
    </p:spTree>
    <p:extLst>
      <p:ext uri="{BB962C8B-B14F-4D97-AF65-F5344CB8AC3E}">
        <p14:creationId xmlns:p14="http://schemas.microsoft.com/office/powerpoint/2010/main" val="423864149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3CDCD-97D6-2087-EB3B-1BD85E44B28D}"/>
              </a:ext>
            </a:extLst>
          </p:cNvPr>
          <p:cNvSpPr>
            <a:spLocks noGrp="1"/>
          </p:cNvSpPr>
          <p:nvPr>
            <p:ph type="title"/>
          </p:nvPr>
        </p:nvSpPr>
        <p:spPr>
          <a:xfrm>
            <a:off x="913795" y="609600"/>
            <a:ext cx="10353761" cy="1326321"/>
          </a:xfrm>
        </p:spPr>
        <p:txBody>
          <a:bodyPr>
            <a:noAutofit/>
          </a:bodyPr>
          <a:lstStyle/>
          <a:p>
            <a:pPr algn="l"/>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Exercise 12</a:t>
            </a:r>
            <a:br>
              <a:rPr lang="en-IN" sz="2000" b="1" dirty="0">
                <a:effectLst/>
                <a:latin typeface="Times New Roman" panose="02020603050405020304" pitchFamily="18" charset="0"/>
                <a:ea typeface="Calibri" panose="020F0502020204030204" pitchFamily="34" charset="0"/>
                <a:cs typeface="Times New Roman" panose="02020603050405020304" pitchFamily="18" charset="0"/>
              </a:rPr>
            </a:b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Write an Apex Trigger, Name = </a:t>
            </a:r>
            <a:r>
              <a:rPr lang="en-IN" sz="2000" b="1" dirty="0" err="1">
                <a:effectLst/>
                <a:latin typeface="Times New Roman" panose="02020603050405020304" pitchFamily="18" charset="0"/>
                <a:ea typeface="Calibri" panose="020F0502020204030204" pitchFamily="34" charset="0"/>
                <a:cs typeface="Times New Roman" panose="02020603050405020304" pitchFamily="18" charset="0"/>
              </a:rPr>
              <a:t>CustomerTrigger</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sz="2000" b="1" dirty="0">
                <a:effectLst/>
                <a:latin typeface="Times New Roman" panose="02020603050405020304" pitchFamily="18" charset="0"/>
                <a:ea typeface="Calibri" panose="020F0502020204030204" pitchFamily="34" charset="0"/>
                <a:cs typeface="Times New Roman" panose="02020603050405020304" pitchFamily="18" charset="0"/>
              </a:rPr>
            </a:b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Create a Billing Record when on Customer Object the 'Status' field changes to Active from Inactive. Billing “Status” must be: Paid, Amount Paid = 1000000 </a:t>
            </a:r>
            <a:br>
              <a:rPr lang="en-IN" sz="2000" b="1" dirty="0">
                <a:effectLst/>
                <a:latin typeface="Times New Roman" panose="02020603050405020304" pitchFamily="18" charset="0"/>
                <a:ea typeface="Calibri" panose="020F0502020204030204" pitchFamily="34" charset="0"/>
                <a:cs typeface="Times New Roman" panose="02020603050405020304" pitchFamily="18" charset="0"/>
              </a:rPr>
            </a:b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Perform the DML on a List.</a:t>
            </a:r>
            <a:endParaRPr lang="en-IN" sz="2000" dirty="0">
              <a:latin typeface="Times New Roman" panose="02020603050405020304" pitchFamily="18" charset="0"/>
              <a:cs typeface="Times New Roman" panose="02020603050405020304" pitchFamily="18" charset="0"/>
            </a:endParaRPr>
          </a:p>
        </p:txBody>
      </p:sp>
      <p:pic>
        <p:nvPicPr>
          <p:cNvPr id="3" name="Content Placeholder 5">
            <a:extLst>
              <a:ext uri="{FF2B5EF4-FFF2-40B4-BE49-F238E27FC236}">
                <a16:creationId xmlns:a16="http://schemas.microsoft.com/office/drawing/2014/main" id="{F6B2F49C-5C7B-7F11-9BDC-F0D99B3F4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540715"/>
            <a:ext cx="5105400" cy="2797333"/>
          </a:xfrm>
          <a:prstGeom prst="rect">
            <a:avLst/>
          </a:prstGeom>
        </p:spPr>
      </p:pic>
      <p:pic>
        <p:nvPicPr>
          <p:cNvPr id="4" name="Content Placeholder 7">
            <a:extLst>
              <a:ext uri="{FF2B5EF4-FFF2-40B4-BE49-F238E27FC236}">
                <a16:creationId xmlns:a16="http://schemas.microsoft.com/office/drawing/2014/main" id="{BCEBF5DB-1948-26F8-A5F3-1908C32E3D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3788" y="2560959"/>
            <a:ext cx="5094287" cy="2756845"/>
          </a:xfrm>
          <a:prstGeom prst="rect">
            <a:avLst/>
          </a:prstGeom>
        </p:spPr>
      </p:pic>
    </p:spTree>
    <p:extLst>
      <p:ext uri="{BB962C8B-B14F-4D97-AF65-F5344CB8AC3E}">
        <p14:creationId xmlns:p14="http://schemas.microsoft.com/office/powerpoint/2010/main" val="42844684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3D2730A-C295-099E-DC99-5C81B6DB7F57}"/>
              </a:ext>
            </a:extLst>
          </p:cNvPr>
          <p:cNvSpPr>
            <a:spLocks noGrp="1"/>
          </p:cNvSpPr>
          <p:nvPr>
            <p:ph type="title"/>
          </p:nvPr>
        </p:nvSpPr>
        <p:spPr>
          <a:xfrm>
            <a:off x="913795" y="618478"/>
            <a:ext cx="10353761" cy="766439"/>
          </a:xfrm>
        </p:spPr>
        <p:txBody>
          <a:bodyPr>
            <a:normAutofit/>
          </a:bodyPr>
          <a:lstStyle/>
          <a:p>
            <a:r>
              <a:rPr lang="en-IN" sz="3200" b="1" dirty="0">
                <a:latin typeface="Times New Roman" panose="02020603050405020304" pitchFamily="18" charset="0"/>
                <a:cs typeface="Times New Roman" panose="02020603050405020304" pitchFamily="18" charset="0"/>
              </a:rPr>
              <a:t>Why we use Salesforce ?</a:t>
            </a:r>
          </a:p>
        </p:txBody>
      </p:sp>
      <p:sp>
        <p:nvSpPr>
          <p:cNvPr id="9" name="Content Placeholder 2">
            <a:extLst>
              <a:ext uri="{FF2B5EF4-FFF2-40B4-BE49-F238E27FC236}">
                <a16:creationId xmlns:a16="http://schemas.microsoft.com/office/drawing/2014/main" id="{CBDB84C1-9EF6-78FA-8A26-A97C1CCFF8B9}"/>
              </a:ext>
            </a:extLst>
          </p:cNvPr>
          <p:cNvSpPr txBox="1">
            <a:spLocks/>
          </p:cNvSpPr>
          <p:nvPr/>
        </p:nvSpPr>
        <p:spPr>
          <a:xfrm>
            <a:off x="913795" y="1652180"/>
            <a:ext cx="10353762" cy="3695136"/>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IN" sz="1800" dirty="0">
                <a:latin typeface="Calibri" panose="020F0502020204030204" pitchFamily="34" charset="0"/>
                <a:ea typeface="Calibri" panose="020F0502020204030204" pitchFamily="34" charset="0"/>
                <a:cs typeface="Times New Roman" panose="02020603050405020304" pitchFamily="18" charset="0"/>
              </a:rPr>
              <a:t>Centralized Customer Data</a:t>
            </a:r>
          </a:p>
          <a:p>
            <a:pPr marL="514350" indent="-514350">
              <a:buFont typeface="+mj-lt"/>
              <a:buAutoNum type="arabicPeriod"/>
            </a:pPr>
            <a:r>
              <a:rPr lang="en-IN" sz="1800" dirty="0">
                <a:latin typeface="Calibri" panose="020F0502020204030204" pitchFamily="34" charset="0"/>
                <a:ea typeface="Calibri" panose="020F0502020204030204" pitchFamily="34" charset="0"/>
                <a:cs typeface="Times New Roman" panose="02020603050405020304" pitchFamily="18" charset="0"/>
              </a:rPr>
              <a:t>Improved Sales Process</a:t>
            </a:r>
          </a:p>
          <a:p>
            <a:pPr marL="514350" indent="-514350">
              <a:buFont typeface="+mj-lt"/>
              <a:buAutoNum type="arabicPeriod"/>
            </a:pPr>
            <a:r>
              <a:rPr lang="en-IN" sz="1800" dirty="0">
                <a:latin typeface="Calibri" panose="020F0502020204030204" pitchFamily="34" charset="0"/>
                <a:ea typeface="Calibri" panose="020F0502020204030204" pitchFamily="34" charset="0"/>
                <a:cs typeface="Times New Roman" panose="02020603050405020304" pitchFamily="18" charset="0"/>
              </a:rPr>
              <a:t>Marketing Automation</a:t>
            </a:r>
          </a:p>
          <a:p>
            <a:pPr marL="514350" indent="-514350">
              <a:buFont typeface="+mj-lt"/>
              <a:buAutoNum type="arabicPeriod"/>
            </a:pPr>
            <a:r>
              <a:rPr lang="en-IN" sz="1800" dirty="0">
                <a:latin typeface="Calibri" panose="020F0502020204030204" pitchFamily="34" charset="0"/>
                <a:ea typeface="Calibri" panose="020F0502020204030204" pitchFamily="34" charset="0"/>
                <a:cs typeface="Times New Roman" panose="02020603050405020304" pitchFamily="18" charset="0"/>
              </a:rPr>
              <a:t>Enhanced Customer Support</a:t>
            </a:r>
          </a:p>
          <a:p>
            <a:pPr marL="514350" indent="-514350">
              <a:buFont typeface="+mj-lt"/>
              <a:buAutoNum type="arabicPeriod"/>
            </a:pPr>
            <a:r>
              <a:rPr lang="en-IN" sz="1800" dirty="0">
                <a:latin typeface="Calibri" panose="020F0502020204030204" pitchFamily="34" charset="0"/>
                <a:ea typeface="Calibri" panose="020F0502020204030204" pitchFamily="34" charset="0"/>
                <a:cs typeface="Times New Roman" panose="02020603050405020304" pitchFamily="18" charset="0"/>
              </a:rPr>
              <a:t>Mobile Accessibility</a:t>
            </a:r>
          </a:p>
          <a:p>
            <a:pPr marL="514350" indent="-514350">
              <a:buFont typeface="+mj-lt"/>
              <a:buAutoNum type="arabicPeriod"/>
            </a:pPr>
            <a:r>
              <a:rPr lang="en-IN" sz="1800" dirty="0">
                <a:latin typeface="Calibri" panose="020F0502020204030204" pitchFamily="34" charset="0"/>
                <a:ea typeface="Calibri" panose="020F0502020204030204" pitchFamily="34" charset="0"/>
                <a:cs typeface="Times New Roman" panose="02020603050405020304" pitchFamily="18" charset="0"/>
              </a:rPr>
              <a:t>Integration with Other Tools</a:t>
            </a:r>
          </a:p>
          <a:p>
            <a:r>
              <a:rPr lang="en-IN" sz="1800" dirty="0">
                <a:latin typeface="Calibri" panose="020F0502020204030204" pitchFamily="34" charset="0"/>
                <a:ea typeface="Calibri" panose="020F0502020204030204" pitchFamily="34" charset="0"/>
                <a:cs typeface="Times New Roman" panose="02020603050405020304" pitchFamily="18" charset="0"/>
              </a:rPr>
              <a:t>Overall, Salesforce provides a comprehensive platform for managing customer relationships, improving sales processes, and driving business growth.</a:t>
            </a:r>
          </a:p>
          <a:p>
            <a:endParaRPr lang="en-IN" sz="18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0626128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2577-DFF0-EBF3-96D5-DEE3F15833D1}"/>
              </a:ext>
            </a:extLst>
          </p:cNvPr>
          <p:cNvSpPr>
            <a:spLocks noGrp="1"/>
          </p:cNvSpPr>
          <p:nvPr>
            <p:ph type="title"/>
          </p:nvPr>
        </p:nvSpPr>
        <p:spPr>
          <a:xfrm>
            <a:off x="913795" y="609600"/>
            <a:ext cx="10353761" cy="1326321"/>
          </a:xfrm>
        </p:spPr>
        <p:txBody>
          <a:bodyPr>
            <a:noAutofit/>
          </a:bodyPr>
          <a:lstStyle/>
          <a:p>
            <a:pPr algn="l"/>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Exercise 13</a:t>
            </a:r>
            <a:br>
              <a:rPr lang="en-IN" sz="1800" b="1" dirty="0">
                <a:effectLst/>
                <a:latin typeface="Times New Roman" panose="02020603050405020304" pitchFamily="18" charset="0"/>
                <a:ea typeface="Calibri" panose="020F0502020204030204" pitchFamily="34" charset="0"/>
                <a:cs typeface="Times New Roman" panose="02020603050405020304" pitchFamily="18" charset="0"/>
              </a:rPr>
            </a:b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Write a Test Class for </a:t>
            </a:r>
            <a:r>
              <a:rPr lang="en-IN" sz="1800" b="1" dirty="0" err="1">
                <a:effectLst/>
                <a:latin typeface="Times New Roman" panose="02020603050405020304" pitchFamily="18" charset="0"/>
                <a:ea typeface="Calibri" panose="020F0502020204030204" pitchFamily="34" charset="0"/>
                <a:cs typeface="Times New Roman" panose="02020603050405020304" pitchFamily="18" charset="0"/>
              </a:rPr>
              <a:t>CustomerTrigger</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sz="1800" b="1" dirty="0">
                <a:effectLst/>
                <a:latin typeface="Times New Roman" panose="02020603050405020304" pitchFamily="18" charset="0"/>
                <a:ea typeface="Calibri" panose="020F0502020204030204" pitchFamily="34" charset="0"/>
                <a:cs typeface="Times New Roman" panose="02020603050405020304" pitchFamily="18" charset="0"/>
              </a:rPr>
            </a:b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Create the Data for the Customer custom Object </a:t>
            </a:r>
            <a:br>
              <a:rPr lang="en-IN" sz="1800" b="1" dirty="0">
                <a:effectLst/>
                <a:latin typeface="Times New Roman" panose="02020603050405020304" pitchFamily="18" charset="0"/>
                <a:ea typeface="Calibri" panose="020F0502020204030204" pitchFamily="34" charset="0"/>
                <a:cs typeface="Times New Roman" panose="02020603050405020304" pitchFamily="18" charset="0"/>
              </a:rPr>
            </a:b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Use </a:t>
            </a:r>
            <a:r>
              <a:rPr lang="en-IN" sz="1800" b="1" dirty="0" err="1">
                <a:effectLst/>
                <a:latin typeface="Times New Roman" panose="02020603050405020304" pitchFamily="18" charset="0"/>
                <a:ea typeface="Calibri" panose="020F0502020204030204" pitchFamily="34" charset="0"/>
                <a:cs typeface="Times New Roman" panose="02020603050405020304" pitchFamily="18" charset="0"/>
              </a:rPr>
              <a:t>Test.startTest</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&amp; </a:t>
            </a:r>
            <a:r>
              <a:rPr lang="en-IN" sz="1800" b="1" dirty="0" err="1">
                <a:effectLst/>
                <a:latin typeface="Times New Roman" panose="02020603050405020304" pitchFamily="18" charset="0"/>
                <a:ea typeface="Calibri" panose="020F0502020204030204" pitchFamily="34" charset="0"/>
                <a:cs typeface="Times New Roman" panose="02020603050405020304" pitchFamily="18" charset="0"/>
              </a:rPr>
              <a:t>Test.stopTest</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sz="1800" b="1" dirty="0">
                <a:effectLst/>
                <a:latin typeface="Times New Roman" panose="02020603050405020304" pitchFamily="18" charset="0"/>
                <a:ea typeface="Calibri" panose="020F0502020204030204" pitchFamily="34" charset="0"/>
                <a:cs typeface="Times New Roman" panose="02020603050405020304" pitchFamily="18" charset="0"/>
              </a:rPr>
            </a:b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Use assert statement to validate the output, </a:t>
            </a:r>
            <a:br>
              <a:rPr lang="en-IN" sz="1800" b="1" dirty="0">
                <a:effectLst/>
                <a:latin typeface="Times New Roman" panose="02020603050405020304" pitchFamily="18" charset="0"/>
                <a:ea typeface="Calibri" panose="020F0502020204030204" pitchFamily="34" charset="0"/>
                <a:cs typeface="Times New Roman" panose="02020603050405020304" pitchFamily="18" charset="0"/>
              </a:rPr>
            </a:b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Test Class must have full code coverage.</a:t>
            </a:r>
            <a:endParaRPr lang="en-IN" sz="1800" dirty="0">
              <a:latin typeface="Times New Roman" panose="02020603050405020304" pitchFamily="18" charset="0"/>
              <a:cs typeface="Times New Roman" panose="02020603050405020304" pitchFamily="18" charset="0"/>
            </a:endParaRPr>
          </a:p>
        </p:txBody>
      </p:sp>
      <p:pic>
        <p:nvPicPr>
          <p:cNvPr id="3" name="Content Placeholder 5">
            <a:extLst>
              <a:ext uri="{FF2B5EF4-FFF2-40B4-BE49-F238E27FC236}">
                <a16:creationId xmlns:a16="http://schemas.microsoft.com/office/drawing/2014/main" id="{ADE66E98-4697-17FE-56CD-70DE4DAD3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018" y="2416578"/>
            <a:ext cx="7126664" cy="3909250"/>
          </a:xfrm>
          <a:prstGeom prst="rect">
            <a:avLst/>
          </a:prstGeom>
        </p:spPr>
      </p:pic>
    </p:spTree>
    <p:extLst>
      <p:ext uri="{BB962C8B-B14F-4D97-AF65-F5344CB8AC3E}">
        <p14:creationId xmlns:p14="http://schemas.microsoft.com/office/powerpoint/2010/main" val="268976053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0A7CB4-A9D3-8421-ABB6-389AA24E8053}"/>
              </a:ext>
            </a:extLst>
          </p:cNvPr>
          <p:cNvSpPr>
            <a:spLocks noGrp="1"/>
          </p:cNvSpPr>
          <p:nvPr>
            <p:ph type="title"/>
          </p:nvPr>
        </p:nvSpPr>
        <p:spPr>
          <a:xfrm>
            <a:off x="838200" y="336844"/>
            <a:ext cx="10515600" cy="1325563"/>
          </a:xfrm>
        </p:spPr>
        <p:txBody>
          <a:bodyPr/>
          <a:lstStyle/>
          <a:p>
            <a:r>
              <a:rPr lang="en-IN" b="1" dirty="0">
                <a:effectLst/>
                <a:latin typeface="Times New Roman" panose="02020603050405020304" pitchFamily="18" charset="0"/>
                <a:ea typeface="Calibri" panose="020F0502020204030204" pitchFamily="34" charset="0"/>
                <a:cs typeface="Times New Roman" panose="02020603050405020304" pitchFamily="18" charset="0"/>
              </a:rPr>
              <a:t>Exercise 14				Exercise 15</a:t>
            </a:r>
            <a:endParaRPr lang="en-IN" dirty="0">
              <a:latin typeface="Times New Roman" panose="02020603050405020304" pitchFamily="18" charset="0"/>
              <a:cs typeface="Times New Roman" panose="02020603050405020304" pitchFamily="18" charset="0"/>
            </a:endParaRPr>
          </a:p>
        </p:txBody>
      </p:sp>
      <p:pic>
        <p:nvPicPr>
          <p:cNvPr id="8" name="Content Placeholder 5">
            <a:extLst>
              <a:ext uri="{FF2B5EF4-FFF2-40B4-BE49-F238E27FC236}">
                <a16:creationId xmlns:a16="http://schemas.microsoft.com/office/drawing/2014/main" id="{A4557982-0A61-E0D2-E468-410911FFF5BE}"/>
              </a:ext>
            </a:extLst>
          </p:cNvPr>
          <p:cNvPicPr>
            <a:picLocks noChangeAspect="1"/>
          </p:cNvPicPr>
          <p:nvPr/>
        </p:nvPicPr>
        <p:blipFill>
          <a:blip r:embed="rId3"/>
          <a:srcRect/>
          <a:stretch/>
        </p:blipFill>
        <p:spPr>
          <a:xfrm>
            <a:off x="945545" y="2557779"/>
            <a:ext cx="5043109" cy="2763204"/>
          </a:xfrm>
          <a:prstGeom prst="rect">
            <a:avLst/>
          </a:prstGeom>
        </p:spPr>
      </p:pic>
      <p:pic>
        <p:nvPicPr>
          <p:cNvPr id="9" name="Content Placeholder 7">
            <a:extLst>
              <a:ext uri="{FF2B5EF4-FFF2-40B4-BE49-F238E27FC236}">
                <a16:creationId xmlns:a16="http://schemas.microsoft.com/office/drawing/2014/main" id="{7EAA699B-9A5E-01C3-FD9A-BF77EEE8C01B}"/>
              </a:ext>
            </a:extLst>
          </p:cNvPr>
          <p:cNvPicPr>
            <a:picLocks noChangeAspect="1"/>
          </p:cNvPicPr>
          <p:nvPr/>
        </p:nvPicPr>
        <p:blipFill>
          <a:blip r:embed="rId4"/>
          <a:srcRect/>
          <a:stretch/>
        </p:blipFill>
        <p:spPr>
          <a:xfrm>
            <a:off x="6173788" y="2579568"/>
            <a:ext cx="5094286" cy="2719627"/>
          </a:xfrm>
          <a:prstGeom prst="rect">
            <a:avLst/>
          </a:prstGeom>
        </p:spPr>
      </p:pic>
    </p:spTree>
    <p:extLst>
      <p:ext uri="{BB962C8B-B14F-4D97-AF65-F5344CB8AC3E}">
        <p14:creationId xmlns:p14="http://schemas.microsoft.com/office/powerpoint/2010/main" val="382995222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7166-98EF-25E0-E699-6B047B88EFC6}"/>
              </a:ext>
            </a:extLst>
          </p:cNvPr>
          <p:cNvSpPr>
            <a:spLocks noGrp="1"/>
          </p:cNvSpPr>
          <p:nvPr>
            <p:ph type="title"/>
          </p:nvPr>
        </p:nvSpPr>
        <p:spPr>
          <a:xfrm>
            <a:off x="1033800" y="1013067"/>
            <a:ext cx="10124400" cy="528400"/>
          </a:xfrm>
        </p:spPr>
        <p:txBody>
          <a:bodyPr>
            <a:noAutofit/>
          </a:bodyPr>
          <a:lstStyle/>
          <a:p>
            <a:r>
              <a:rPr lang="en-IN" sz="2800" b="1" i="0" dirty="0">
                <a:effectLst/>
                <a:latin typeface="Times New Roman" panose="02020603050405020304" pitchFamily="18" charset="0"/>
                <a:cs typeface="Times New Roman" panose="02020603050405020304" pitchFamily="18" charset="0"/>
              </a:rPr>
              <a:t>Exercise 16</a:t>
            </a:r>
            <a:br>
              <a:rPr lang="en-US" sz="2800" b="0" i="0" u="sng" dirty="0">
                <a:effectLst/>
                <a:latin typeface="Times New Roman" panose="02020603050405020304" pitchFamily="18" charset="0"/>
                <a:cs typeface="Times New Roman" panose="02020603050405020304" pitchFamily="18" charset="0"/>
              </a:rPr>
            </a:br>
            <a:r>
              <a:rPr lang="en-US" sz="2800" b="1" i="0" dirty="0">
                <a:effectLst/>
                <a:latin typeface="Times New Roman" panose="02020603050405020304" pitchFamily="18" charset="0"/>
                <a:cs typeface="Times New Roman" panose="02020603050405020304" pitchFamily="18" charset="0"/>
              </a:rPr>
              <a:t>Create a Visualforce page which displays Opportunity fields as output fields.</a:t>
            </a:r>
            <a:endParaRPr lang="en-IN" sz="2800" dirty="0">
              <a:latin typeface="Times New Roman" panose="02020603050405020304" pitchFamily="18" charset="0"/>
              <a:cs typeface="Times New Roman" panose="02020603050405020304" pitchFamily="18" charset="0"/>
            </a:endParaRPr>
          </a:p>
        </p:txBody>
      </p:sp>
      <p:pic>
        <p:nvPicPr>
          <p:cNvPr id="3" name="Content Placeholder 5">
            <a:extLst>
              <a:ext uri="{FF2B5EF4-FFF2-40B4-BE49-F238E27FC236}">
                <a16:creationId xmlns:a16="http://schemas.microsoft.com/office/drawing/2014/main" id="{4F6A3EB2-A92F-91AD-FEE4-3CEF6DCBA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559679"/>
            <a:ext cx="5105400" cy="2439665"/>
          </a:xfrm>
          <a:prstGeom prst="rect">
            <a:avLst/>
          </a:prstGeom>
        </p:spPr>
      </p:pic>
      <p:pic>
        <p:nvPicPr>
          <p:cNvPr id="4" name="Content Placeholder 7">
            <a:extLst>
              <a:ext uri="{FF2B5EF4-FFF2-40B4-BE49-F238E27FC236}">
                <a16:creationId xmlns:a16="http://schemas.microsoft.com/office/drawing/2014/main" id="{BB3475EF-90FF-07B8-6E54-E29BF1F9D4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3788" y="2559679"/>
            <a:ext cx="5094287" cy="2759405"/>
          </a:xfrm>
          <a:prstGeom prst="rect">
            <a:avLst/>
          </a:prstGeom>
        </p:spPr>
      </p:pic>
    </p:spTree>
    <p:extLst>
      <p:ext uri="{BB962C8B-B14F-4D97-AF65-F5344CB8AC3E}">
        <p14:creationId xmlns:p14="http://schemas.microsoft.com/office/powerpoint/2010/main" val="331990726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E9540-E667-BAF0-5D95-413CD6DC31F8}"/>
              </a:ext>
            </a:extLst>
          </p:cNvPr>
          <p:cNvSpPr>
            <a:spLocks noGrp="1"/>
          </p:cNvSpPr>
          <p:nvPr>
            <p:ph type="title"/>
          </p:nvPr>
        </p:nvSpPr>
        <p:spPr>
          <a:xfrm>
            <a:off x="913795" y="609600"/>
            <a:ext cx="10353761" cy="1326321"/>
          </a:xfrm>
        </p:spPr>
        <p:txBody>
          <a:bodyPr>
            <a:noAutofit/>
          </a:bodyPr>
          <a:lstStyle/>
          <a:p>
            <a:r>
              <a:rPr lang="en-IN" sz="2400" b="1" i="0" dirty="0">
                <a:effectLst/>
                <a:latin typeface="Times New Roman" panose="02020603050405020304" pitchFamily="18" charset="0"/>
                <a:cs typeface="Times New Roman" panose="02020603050405020304" pitchFamily="18" charset="0"/>
              </a:rPr>
              <a:t>Exercise 17</a:t>
            </a:r>
            <a:br>
              <a:rPr lang="en-IN" sz="2400" b="0"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Create a Visualforce page which shows a list of Accounts linked to their record pages</a:t>
            </a:r>
            <a:endParaRPr lang="en-IN" sz="2400" dirty="0">
              <a:latin typeface="Times New Roman" panose="02020603050405020304" pitchFamily="18" charset="0"/>
              <a:cs typeface="Times New Roman" panose="02020603050405020304" pitchFamily="18" charset="0"/>
            </a:endParaRPr>
          </a:p>
        </p:txBody>
      </p:sp>
      <p:pic>
        <p:nvPicPr>
          <p:cNvPr id="3" name="Content Placeholder 5">
            <a:extLst>
              <a:ext uri="{FF2B5EF4-FFF2-40B4-BE49-F238E27FC236}">
                <a16:creationId xmlns:a16="http://schemas.microsoft.com/office/drawing/2014/main" id="{E567CE4D-8447-3FF4-6566-63C7479F1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912983"/>
            <a:ext cx="5105400" cy="2052796"/>
          </a:xfrm>
          <a:prstGeom prst="rect">
            <a:avLst/>
          </a:prstGeom>
        </p:spPr>
      </p:pic>
      <p:pic>
        <p:nvPicPr>
          <p:cNvPr id="4" name="Content Placeholder 7">
            <a:extLst>
              <a:ext uri="{FF2B5EF4-FFF2-40B4-BE49-F238E27FC236}">
                <a16:creationId xmlns:a16="http://schemas.microsoft.com/office/drawing/2014/main" id="{6782470A-EC2A-439D-703A-F77060474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3788" y="2561681"/>
            <a:ext cx="5094287" cy="2755400"/>
          </a:xfrm>
          <a:prstGeom prst="rect">
            <a:avLst/>
          </a:prstGeom>
        </p:spPr>
      </p:pic>
    </p:spTree>
    <p:extLst>
      <p:ext uri="{BB962C8B-B14F-4D97-AF65-F5344CB8AC3E}">
        <p14:creationId xmlns:p14="http://schemas.microsoft.com/office/powerpoint/2010/main" val="259831552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310EA-F083-6731-09AC-64DF6E8F005C}"/>
              </a:ext>
            </a:extLst>
          </p:cNvPr>
          <p:cNvSpPr>
            <a:spLocks noGrp="1"/>
          </p:cNvSpPr>
          <p:nvPr>
            <p:ph type="title"/>
          </p:nvPr>
        </p:nvSpPr>
        <p:spPr>
          <a:xfrm>
            <a:off x="913795" y="609600"/>
            <a:ext cx="10353761" cy="1326321"/>
          </a:xfrm>
        </p:spPr>
        <p:txBody>
          <a:bodyPr>
            <a:noAutofit/>
          </a:bodyPr>
          <a:lstStyle/>
          <a:p>
            <a:r>
              <a:rPr lang="en-IN" sz="2400" b="1" i="0" dirty="0">
                <a:effectLst/>
                <a:latin typeface="Times New Roman" panose="02020603050405020304" pitchFamily="18" charset="0"/>
                <a:cs typeface="Times New Roman" panose="02020603050405020304" pitchFamily="18" charset="0"/>
              </a:rPr>
              <a:t>Exercise 18</a:t>
            </a:r>
            <a:br>
              <a:rPr lang="en-IN" sz="2400" b="1" i="0" u="sng"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Create a Visualforce page that uses a custom controller to display a list of cases with the status of 'New'. The page must be named </a:t>
            </a:r>
            <a:r>
              <a:rPr lang="en-US" sz="2400" b="1" i="0" dirty="0" err="1">
                <a:effectLst/>
                <a:latin typeface="Times New Roman" panose="02020603050405020304" pitchFamily="18" charset="0"/>
                <a:cs typeface="Times New Roman" panose="02020603050405020304" pitchFamily="18" charset="0"/>
              </a:rPr>
              <a:t>NewCaseList</a:t>
            </a:r>
            <a:r>
              <a:rPr lang="en-US" sz="2400" i="0" dirty="0">
                <a:effectLst/>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pic>
        <p:nvPicPr>
          <p:cNvPr id="3" name="Content Placeholder 5">
            <a:extLst>
              <a:ext uri="{FF2B5EF4-FFF2-40B4-BE49-F238E27FC236}">
                <a16:creationId xmlns:a16="http://schemas.microsoft.com/office/drawing/2014/main" id="{87EC5A7E-5652-1175-D875-5188C253C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95" y="2044643"/>
            <a:ext cx="5105400" cy="1906380"/>
          </a:xfrm>
          <a:prstGeom prst="rect">
            <a:avLst/>
          </a:prstGeom>
        </p:spPr>
      </p:pic>
      <p:pic>
        <p:nvPicPr>
          <p:cNvPr id="4" name="Content Placeholder 7">
            <a:extLst>
              <a:ext uri="{FF2B5EF4-FFF2-40B4-BE49-F238E27FC236}">
                <a16:creationId xmlns:a16="http://schemas.microsoft.com/office/drawing/2014/main" id="{6A6140A9-C6AA-6E55-EAE4-8D0F7C006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4059746"/>
            <a:ext cx="5181600" cy="2118518"/>
          </a:xfrm>
          <a:prstGeom prst="rect">
            <a:avLst/>
          </a:prstGeom>
        </p:spPr>
      </p:pic>
      <p:pic>
        <p:nvPicPr>
          <p:cNvPr id="5" name="Picture 4">
            <a:extLst>
              <a:ext uri="{FF2B5EF4-FFF2-40B4-BE49-F238E27FC236}">
                <a16:creationId xmlns:a16="http://schemas.microsoft.com/office/drawing/2014/main" id="{242FB9E2-62C8-F9B7-13C5-627C33B225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8825" y="2066361"/>
            <a:ext cx="5583810" cy="3986769"/>
          </a:xfrm>
          <a:prstGeom prst="rect">
            <a:avLst/>
          </a:prstGeom>
        </p:spPr>
      </p:pic>
    </p:spTree>
    <p:extLst>
      <p:ext uri="{BB962C8B-B14F-4D97-AF65-F5344CB8AC3E}">
        <p14:creationId xmlns:p14="http://schemas.microsoft.com/office/powerpoint/2010/main" val="105283801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2420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45434B-1AEE-5842-A5A9-61FEDB47F273}"/>
              </a:ext>
            </a:extLst>
          </p:cNvPr>
          <p:cNvSpPr>
            <a:spLocks noGrp="1"/>
          </p:cNvSpPr>
          <p:nvPr>
            <p:ph type="body" idx="11"/>
          </p:nvPr>
        </p:nvSpPr>
        <p:spPr/>
        <p:txBody>
          <a:bodyPr/>
          <a:lstStyle/>
          <a:p>
            <a:r>
              <a:rPr lang="en-US" dirty="0"/>
              <a:t> </a:t>
            </a:r>
          </a:p>
        </p:txBody>
      </p:sp>
      <p:sp>
        <p:nvSpPr>
          <p:cNvPr id="6" name="Title 1">
            <a:extLst>
              <a:ext uri="{FF2B5EF4-FFF2-40B4-BE49-F238E27FC236}">
                <a16:creationId xmlns:a16="http://schemas.microsoft.com/office/drawing/2014/main" id="{A12E2467-98D2-F295-1DE7-F7B363046CE6}"/>
              </a:ext>
            </a:extLst>
          </p:cNvPr>
          <p:cNvSpPr txBox="1">
            <a:spLocks/>
          </p:cNvSpPr>
          <p:nvPr/>
        </p:nvSpPr>
        <p:spPr bwMode="auto">
          <a:xfrm>
            <a:off x="1029206" y="378781"/>
            <a:ext cx="6472425" cy="62883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noAutofit/>
          </a:bodyPr>
          <a:lstStyle>
            <a:lvl1pPr algn="l" rtl="0" eaLnBrk="1" fontAlgn="base" hangingPunct="1">
              <a:lnSpc>
                <a:spcPct val="95000"/>
              </a:lnSpc>
              <a:spcBef>
                <a:spcPct val="0"/>
              </a:spcBef>
              <a:spcAft>
                <a:spcPct val="0"/>
              </a:spcAft>
              <a:defRPr lang="en-US" sz="3200" b="1" kern="1200" spc="0" dirty="0">
                <a:solidFill>
                  <a:schemeClr val="accent1"/>
                </a:solidFill>
                <a:latin typeface="Salesforce Sans" charset="0"/>
                <a:ea typeface="Salesforce Sans" charset="0"/>
                <a:cs typeface="Salesforce Sans"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r>
              <a:rPr lang="en-IN" dirty="0">
                <a:latin typeface="Times New Roman" panose="02020603050405020304" pitchFamily="18" charset="0"/>
                <a:cs typeface="Times New Roman" panose="02020603050405020304" pitchFamily="18" charset="0"/>
              </a:rPr>
              <a:t>Travel Approval App</a:t>
            </a:r>
          </a:p>
        </p:txBody>
      </p:sp>
      <p:sp>
        <p:nvSpPr>
          <p:cNvPr id="7" name="Content Placeholder 2">
            <a:extLst>
              <a:ext uri="{FF2B5EF4-FFF2-40B4-BE49-F238E27FC236}">
                <a16:creationId xmlns:a16="http://schemas.microsoft.com/office/drawing/2014/main" id="{F97E365E-33C5-2C4E-FEE1-8C0E427E6ABD}"/>
              </a:ext>
            </a:extLst>
          </p:cNvPr>
          <p:cNvSpPr txBox="1">
            <a:spLocks/>
          </p:cNvSpPr>
          <p:nvPr/>
        </p:nvSpPr>
        <p:spPr>
          <a:xfrm>
            <a:off x="1029205" y="1007616"/>
            <a:ext cx="8194694" cy="3328192"/>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50000"/>
              </a:lnSpc>
            </a:pPr>
            <a:r>
              <a:rPr lang="en-IN" sz="1400" b="1" dirty="0">
                <a:latin typeface="Times New Roman" panose="02020603050405020304" pitchFamily="18" charset="0"/>
                <a:ea typeface="Arial" panose="020B0604020202020204" pitchFamily="34" charset="0"/>
                <a:cs typeface="Times New Roman" panose="02020603050405020304" pitchFamily="18" charset="0"/>
              </a:rPr>
              <a:t>Travel approval app for Salesforce that streamlines the process of requesting and approving business travel requests. The app allows employees to easily submit travel requests through Salesforce, which are then automatically routed to their manager for approval. Managers can review and approve requests in real-time, as well as track the travel expenses and budgets associated with each trip. The app is designed to improve the efficiency of the travel approval process, reduce errors and delays, and provide greater visibility and control over travel expenses. Overall, the travel approval app for Salesforce is a valuable tool for any organization looking to streamline their travel request process and better manage their travel expenses.</a:t>
            </a:r>
          </a:p>
        </p:txBody>
      </p:sp>
    </p:spTree>
    <p:extLst>
      <p:ext uri="{BB962C8B-B14F-4D97-AF65-F5344CB8AC3E}">
        <p14:creationId xmlns:p14="http://schemas.microsoft.com/office/powerpoint/2010/main" val="10646161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D2DF086-2BFA-89E8-343B-257C4C3E5981}"/>
              </a:ext>
            </a:extLst>
          </p:cNvPr>
          <p:cNvSpPr>
            <a:spLocks noGrp="1"/>
          </p:cNvSpPr>
          <p:nvPr>
            <p:ph type="ftr" sz="quarter" idx="3"/>
          </p:nvPr>
        </p:nvSpPr>
        <p:spPr/>
        <p:txBody>
          <a:bodyPr/>
          <a:lstStyle/>
          <a:p>
            <a:endParaRPr lang="en-US" dirty="0"/>
          </a:p>
        </p:txBody>
      </p:sp>
      <p:pic>
        <p:nvPicPr>
          <p:cNvPr id="6" name="Google Shape;2143;p254" descr="2018-smores-scene-Max.png">
            <a:extLst>
              <a:ext uri="{FF2B5EF4-FFF2-40B4-BE49-F238E27FC236}">
                <a16:creationId xmlns:a16="http://schemas.microsoft.com/office/drawing/2014/main" id="{B0E06576-2686-529A-9D9E-C49978FEEEA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98423" y="5607788"/>
            <a:ext cx="2524310" cy="1219182"/>
          </a:xfrm>
          <a:prstGeom prst="rect">
            <a:avLst/>
          </a:prstGeom>
          <a:noFill/>
          <a:ln>
            <a:noFill/>
          </a:ln>
        </p:spPr>
      </p:pic>
      <p:sp>
        <p:nvSpPr>
          <p:cNvPr id="7" name="Title 1">
            <a:extLst>
              <a:ext uri="{FF2B5EF4-FFF2-40B4-BE49-F238E27FC236}">
                <a16:creationId xmlns:a16="http://schemas.microsoft.com/office/drawing/2014/main" id="{D1FA7361-64E9-A6A5-415E-F4B4463C17B9}"/>
              </a:ext>
            </a:extLst>
          </p:cNvPr>
          <p:cNvSpPr>
            <a:spLocks noGrp="1"/>
          </p:cNvSpPr>
          <p:nvPr>
            <p:ph type="title"/>
          </p:nvPr>
        </p:nvSpPr>
        <p:spPr>
          <a:xfrm>
            <a:off x="979602" y="1615736"/>
            <a:ext cx="10515600" cy="1890943"/>
          </a:xfrm>
        </p:spPr>
        <p:txBody>
          <a:bodyPr>
            <a:normAutofit/>
          </a:bodyPr>
          <a:lstStyle/>
          <a:p>
            <a:pPr marL="36900" indent="0" algn="ctr">
              <a:buNone/>
            </a:pPr>
            <a:r>
              <a:rPr lang="en-IN" b="1" dirty="0">
                <a:latin typeface="Times New Roman" panose="02020603050405020304" pitchFamily="18" charset="0"/>
                <a:cs typeface="Times New Roman" panose="02020603050405020304" pitchFamily="18" charset="0"/>
              </a:rPr>
              <a:t>Module 1</a:t>
            </a:r>
            <a:br>
              <a:rPr lang="en-IN" b="1"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Build, Create, Import, Test</a:t>
            </a:r>
            <a:br>
              <a:rPr lang="en-IN" sz="2200" dirty="0">
                <a:latin typeface="Times New Roman" panose="02020603050405020304" pitchFamily="18" charset="0"/>
                <a:cs typeface="Times New Roman" panose="02020603050405020304" pitchFamily="18" charset="0"/>
              </a:rPr>
            </a:br>
            <a:br>
              <a:rPr lang="en-IN" sz="2200" dirty="0">
                <a:latin typeface="Times New Roman" panose="02020603050405020304" pitchFamily="18" charset="0"/>
                <a:cs typeface="Times New Roman" panose="02020603050405020304" pitchFamily="18" charset="0"/>
              </a:rPr>
            </a:br>
            <a:r>
              <a:rPr lang="en-US" sz="2200" dirty="0">
                <a:effectLst/>
                <a:latin typeface="Times New Roman" panose="02020603050405020304" pitchFamily="18" charset="0"/>
                <a:cs typeface="Times New Roman" panose="02020603050405020304" pitchFamily="18" charset="0"/>
              </a:rPr>
              <a:t>This project module focuses on the non-coding approach to modifying the user interface, as you customize an app that tracks company travel</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090896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35E5AF32-9E18-3A61-A1D8-2C23A4A496C6}"/>
              </a:ext>
            </a:extLst>
          </p:cNvPr>
          <p:cNvSpPr>
            <a:spLocks noGrp="1"/>
          </p:cNvSpPr>
          <p:nvPr>
            <p:ph type="title"/>
          </p:nvPr>
        </p:nvSpPr>
        <p:spPr>
          <a:xfrm>
            <a:off x="913795" y="609600"/>
            <a:ext cx="10353761" cy="1326321"/>
          </a:xfrm>
        </p:spPr>
        <p:txBody>
          <a:bodyPr>
            <a:normAutofit/>
          </a:bodyPr>
          <a:lstStyle/>
          <a:p>
            <a:pPr algn="ctr"/>
            <a:r>
              <a:rPr lang="en-IN" sz="3200" b="1" dirty="0">
                <a:latin typeface="Times New Roman" panose="02020603050405020304" pitchFamily="18" charset="0"/>
                <a:cs typeface="Times New Roman" panose="02020603050405020304" pitchFamily="18" charset="0"/>
              </a:rPr>
              <a:t>Travel Approval App</a:t>
            </a:r>
          </a:p>
        </p:txBody>
      </p:sp>
      <p:pic>
        <p:nvPicPr>
          <p:cNvPr id="22" name="Content Placeholder 4">
            <a:extLst>
              <a:ext uri="{FF2B5EF4-FFF2-40B4-BE49-F238E27FC236}">
                <a16:creationId xmlns:a16="http://schemas.microsoft.com/office/drawing/2014/main" id="{0ED42F6C-D60F-E72F-74C3-B357DC406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924160"/>
            <a:ext cx="10353675" cy="2038380"/>
          </a:xfrm>
          <a:prstGeom prst="rect">
            <a:avLst/>
          </a:prstGeom>
        </p:spPr>
      </p:pic>
    </p:spTree>
    <p:extLst>
      <p:ext uri="{BB962C8B-B14F-4D97-AF65-F5344CB8AC3E}">
        <p14:creationId xmlns:p14="http://schemas.microsoft.com/office/powerpoint/2010/main" val="27059321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B626A1C-83D8-5A8A-53E9-B5C65D983049}"/>
              </a:ext>
            </a:extLst>
          </p:cNvPr>
          <p:cNvSpPr>
            <a:spLocks noGrp="1"/>
          </p:cNvSpPr>
          <p:nvPr>
            <p:ph type="title"/>
          </p:nvPr>
        </p:nvSpPr>
        <p:spPr>
          <a:xfrm>
            <a:off x="914314" y="609600"/>
            <a:ext cx="10353761" cy="1326321"/>
          </a:xfrm>
        </p:spPr>
        <p:txBody>
          <a:bodyPr>
            <a:normAutofit/>
          </a:bodyPr>
          <a:lstStyle/>
          <a:p>
            <a:pPr algn="ctr"/>
            <a:r>
              <a:rPr lang="en-IN" sz="2400" b="1" dirty="0">
                <a:latin typeface="Times New Roman" panose="02020603050405020304" pitchFamily="18" charset="0"/>
                <a:cs typeface="Times New Roman" panose="02020603050405020304" pitchFamily="18" charset="0"/>
              </a:rPr>
              <a:t>Travel App after adding Custom Objects and Fields</a:t>
            </a:r>
          </a:p>
        </p:txBody>
      </p:sp>
      <p:pic>
        <p:nvPicPr>
          <p:cNvPr id="17" name="Content Placeholder 8">
            <a:extLst>
              <a:ext uri="{FF2B5EF4-FFF2-40B4-BE49-F238E27FC236}">
                <a16:creationId xmlns:a16="http://schemas.microsoft.com/office/drawing/2014/main" id="{E4C9449A-F76A-8794-C9E6-156763325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444224"/>
            <a:ext cx="10353675" cy="2998251"/>
          </a:xfrm>
          <a:prstGeom prst="rect">
            <a:avLst/>
          </a:prstGeom>
        </p:spPr>
      </p:pic>
    </p:spTree>
    <p:extLst>
      <p:ext uri="{BB962C8B-B14F-4D97-AF65-F5344CB8AC3E}">
        <p14:creationId xmlns:p14="http://schemas.microsoft.com/office/powerpoint/2010/main" val="328278267"/>
      </p:ext>
    </p:extLst>
  </p:cSld>
  <p:clrMapOvr>
    <a:masterClrMapping/>
  </p:clrMapOvr>
  <p:transition>
    <p:fade/>
  </p:transition>
</p:sld>
</file>

<file path=ppt/theme/theme1.xml><?xml version="1.0" encoding="utf-8"?>
<a:theme xmlns:a="http://schemas.openxmlformats.org/drawingml/2006/main" name="Salesforce PPT Template - 2018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smtClean="0">
            <a:solidFill>
              <a:schemeClr val="accent2"/>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132598</TotalTime>
  <Words>8365</Words>
  <Application>Microsoft Office PowerPoint</Application>
  <PresentationFormat>Custom</PresentationFormat>
  <Paragraphs>431</Paragraphs>
  <Slides>55</Slides>
  <Notes>52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Salesforce Sans</vt:lpstr>
      <vt:lpstr>Times New Roman</vt:lpstr>
      <vt:lpstr>Salesforce PPT Template - 2018 </vt:lpstr>
      <vt:lpstr>Capstone Project Report  On </vt:lpstr>
      <vt:lpstr>Content</vt:lpstr>
      <vt:lpstr>PowerPoint Presentation</vt:lpstr>
      <vt:lpstr>PowerPoint Presentation</vt:lpstr>
      <vt:lpstr>Why we use Salesforce ?</vt:lpstr>
      <vt:lpstr>PowerPoint Presentation</vt:lpstr>
      <vt:lpstr>Module 1 Build, Create, Import, Test  This project module focuses on the non-coding approach to modifying the user interface, as you customize an app that tracks company travel</vt:lpstr>
      <vt:lpstr>Travel Approval App</vt:lpstr>
      <vt:lpstr>Travel App after adding Custom Objects and Fields</vt:lpstr>
      <vt:lpstr>Custom Object with fields</vt:lpstr>
      <vt:lpstr>Importing Department records using data import wizard and imported record data status can viewed below</vt:lpstr>
      <vt:lpstr>PowerPoint Presentation</vt:lpstr>
      <vt:lpstr>PowerPoint Presentation</vt:lpstr>
      <vt:lpstr>Expense Custom Object with fields and this object have master-detail relation with Travel Approval #</vt:lpstr>
      <vt:lpstr>Expense related to Travel Approval #</vt:lpstr>
      <vt:lpstr>Adding Eric as system administer license and assign eric as manager own account user</vt:lpstr>
      <vt:lpstr>PowerPoint Presentation</vt:lpstr>
      <vt:lpstr>PowerPoint Presentation</vt:lpstr>
      <vt:lpstr>Testing Chatter</vt:lpstr>
      <vt:lpstr>PowerPoint Presentation</vt:lpstr>
      <vt:lpstr>Validation Rule that trip end date always &gt;= start date</vt:lpstr>
      <vt:lpstr>Flow for to check out of state or in state</vt:lpstr>
      <vt:lpstr>PowerPoint Presentation</vt:lpstr>
      <vt:lpstr>Approval Process To Send Travel Approvals To Manager Or Travel Coordinator</vt:lpstr>
      <vt:lpstr>Login As Eric And Give Approval Or Reject It</vt:lpstr>
      <vt:lpstr>After Getting Approval From Eric</vt:lpstr>
      <vt:lpstr>Using Data Import Wizard To Import Travel Approval Records , Later The Records Imported Successfully</vt:lpstr>
      <vt:lpstr>Dashboard For Travel Request By Department And Travel Request By Month</vt:lpstr>
      <vt:lpstr>PowerPoint Presentation</vt:lpstr>
      <vt:lpstr>Exercise - 01 Creating Code Playground Lightning App with Lead, Account, Contact, Opportunity, Case to navigation profile as system admin. </vt:lpstr>
      <vt:lpstr>Customer Object and Fields</vt:lpstr>
      <vt:lpstr>Billing object and fields</vt:lpstr>
      <vt:lpstr>Final View</vt:lpstr>
      <vt:lpstr>Exercise - 02 Use Execute Anonymous to define and execute the following code:  Developer Console</vt:lpstr>
      <vt:lpstr>1.Define a String Variable &amp; use string method ‘endsWith’ to display the output.  By clicking oh Debug and select open Anonymous window</vt:lpstr>
      <vt:lpstr>PowerPoint Presentation</vt:lpstr>
      <vt:lpstr>PowerPoint Presentation</vt:lpstr>
      <vt:lpstr>Use Execute Anonymous to define and execute the following code to display the value of x = 0 to 9.</vt:lpstr>
      <vt:lpstr> Exercise 3 Answer the following in True or False:  Integer myunlucklyNumber = 7;  Integer myluckyNumber = 15;  myluckyNumber != myunlucklyNumber + 8.</vt:lpstr>
      <vt:lpstr>Exercise 4 Answer the following in True Or False:  Boolean isFalse = false;  Boolean isTrue = True;    isTrue || isFalse Boolean isTrue = true;</vt:lpstr>
      <vt:lpstr>Exercise 5 Answer the following in True Or False: Date tomorrow = Date.today().addDays(1);  Date today = Date.today();  today != tomorrow</vt:lpstr>
      <vt:lpstr>Exercise 6 Write a program and execute to demo the use of “If..else if...else”</vt:lpstr>
      <vt:lpstr>Exercise 7 Write a program to execute and demo the use of “Apex – for Loop”</vt:lpstr>
      <vt:lpstr>Exercise 8  Write a Class to demo the use of Constants in Apex</vt:lpstr>
      <vt:lpstr>Exercise 9 Write a Class to demo the use of Interface in Apex</vt:lpstr>
      <vt:lpstr>Exercise 10 Demo on DML Insert Operation Using Database methods  1.Insert a Customer Record First using simple DML Statement</vt:lpstr>
      <vt:lpstr>2. Insert Billing record using Database methods. Here use record id to insert customer</vt:lpstr>
      <vt:lpstr>Exercise 11 Write and execute SOQL queries from Developer Console Display ID, Amount, Stage, Account Name, Account Industry, Account Website From Opportunity  AND “Account Annual Revenue &gt; 5000” Add a Where Clause “Account Industry = Energy”</vt:lpstr>
      <vt:lpstr>Exercise 12 Write an Apex Trigger, Name = CustomerTrigger.  Create a Billing Record when on Customer Object the 'Status' field changes to Active from Inactive. Billing “Status” must be: Paid, Amount Paid = 1000000  Perform the DML on a List.</vt:lpstr>
      <vt:lpstr>Exercise 13 Write a Test Class for CustomerTrigger.  Create the Data for the Customer custom Object  Use Test.startTest() &amp; Test.stopTest().  Use assert statement to validate the output,  Test Class must have full code coverage.</vt:lpstr>
      <vt:lpstr>Exercise 14    Exercise 15</vt:lpstr>
      <vt:lpstr>Exercise 16 Create a Visualforce page which displays Opportunity fields as output fields.</vt:lpstr>
      <vt:lpstr>Exercise 17 Create a Visualforce page which shows a list of Accounts linked to their record pages</vt:lpstr>
      <vt:lpstr>Exercise 18 Create a Visualforce page that uses a custom controller to display a list of cases with the status of 'New'. The page must be named NewCaseList.</vt:lpstr>
      <vt:lpstr>PowerPoint Presentation</vt:lpstr>
    </vt:vector>
  </TitlesOfParts>
  <Manager>Aaron Rabideau</Manager>
  <Company>Salesforce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 Corporate Presentation Template</dc:title>
  <dc:subject/>
  <dc:creator>Salesforce</dc:creator>
  <cp:keywords/>
  <dc:description/>
  <cp:lastModifiedBy>NAVEEN BOTTA</cp:lastModifiedBy>
  <cp:revision>5255</cp:revision>
  <cp:lastPrinted>2017-11-20T01:26:19Z</cp:lastPrinted>
  <dcterms:created xsi:type="dcterms:W3CDTF">2014-09-29T18:28:17Z</dcterms:created>
  <dcterms:modified xsi:type="dcterms:W3CDTF">2023-02-26T16:25:38Z</dcterms:modified>
  <cp:category/>
</cp:coreProperties>
</file>